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704" r:id="rId2"/>
  </p:sldMasterIdLst>
  <p:notesMasterIdLst>
    <p:notesMasterId r:id="rId26"/>
  </p:notesMasterIdLst>
  <p:sldIdLst>
    <p:sldId id="272" r:id="rId3"/>
    <p:sldId id="293" r:id="rId4"/>
    <p:sldId id="307" r:id="rId5"/>
    <p:sldId id="308" r:id="rId6"/>
    <p:sldId id="309" r:id="rId7"/>
    <p:sldId id="310" r:id="rId8"/>
    <p:sldId id="311" r:id="rId9"/>
    <p:sldId id="312" r:id="rId10"/>
    <p:sldId id="313" r:id="rId11"/>
    <p:sldId id="314" r:id="rId12"/>
    <p:sldId id="319" r:id="rId13"/>
    <p:sldId id="316" r:id="rId14"/>
    <p:sldId id="317" r:id="rId15"/>
    <p:sldId id="315" r:id="rId16"/>
    <p:sldId id="297" r:id="rId17"/>
    <p:sldId id="294" r:id="rId18"/>
    <p:sldId id="300" r:id="rId19"/>
    <p:sldId id="301" r:id="rId20"/>
    <p:sldId id="303" r:id="rId21"/>
    <p:sldId id="305" r:id="rId22"/>
    <p:sldId id="306" r:id="rId23"/>
    <p:sldId id="287" r:id="rId24"/>
    <p:sldId id="290" r:id="rId25"/>
  </p:sldIdLst>
  <p:sldSz cx="9144000" cy="6858000" type="screen4x3"/>
  <p:notesSz cx="6858000" cy="9144000"/>
  <p:embeddedFontLst>
    <p:embeddedFont>
      <p:font typeface="Arial Narrow" panose="020B0606020202030204" pitchFamily="3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Lst>
  <p:defaultTextStyle>
    <a:defPPr>
      <a:defRPr lang="en-CA"/>
    </a:defPPr>
    <a:lvl1pPr algn="l" rtl="0" fontAlgn="base">
      <a:spcBef>
        <a:spcPct val="0"/>
      </a:spcBef>
      <a:spcAft>
        <a:spcPct val="0"/>
      </a:spcAft>
      <a:defRPr kern="1200">
        <a:solidFill>
          <a:schemeClr val="tx1"/>
        </a:solidFill>
        <a:latin typeface="Arial Narrow" pitchFamily="34" charset="0"/>
        <a:ea typeface="+mn-ea"/>
        <a:cs typeface="+mn-cs"/>
      </a:defRPr>
    </a:lvl1pPr>
    <a:lvl2pPr marL="457200" algn="l" rtl="0" fontAlgn="base">
      <a:spcBef>
        <a:spcPct val="0"/>
      </a:spcBef>
      <a:spcAft>
        <a:spcPct val="0"/>
      </a:spcAft>
      <a:defRPr kern="1200">
        <a:solidFill>
          <a:schemeClr val="tx1"/>
        </a:solidFill>
        <a:latin typeface="Arial Narrow" pitchFamily="34" charset="0"/>
        <a:ea typeface="+mn-ea"/>
        <a:cs typeface="+mn-cs"/>
      </a:defRPr>
    </a:lvl2pPr>
    <a:lvl3pPr marL="914400" algn="l" rtl="0" fontAlgn="base">
      <a:spcBef>
        <a:spcPct val="0"/>
      </a:spcBef>
      <a:spcAft>
        <a:spcPct val="0"/>
      </a:spcAft>
      <a:defRPr kern="1200">
        <a:solidFill>
          <a:schemeClr val="tx1"/>
        </a:solidFill>
        <a:latin typeface="Arial Narrow" pitchFamily="34" charset="0"/>
        <a:ea typeface="+mn-ea"/>
        <a:cs typeface="+mn-cs"/>
      </a:defRPr>
    </a:lvl3pPr>
    <a:lvl4pPr marL="1371600" algn="l" rtl="0" fontAlgn="base">
      <a:spcBef>
        <a:spcPct val="0"/>
      </a:spcBef>
      <a:spcAft>
        <a:spcPct val="0"/>
      </a:spcAft>
      <a:defRPr kern="1200">
        <a:solidFill>
          <a:schemeClr val="tx1"/>
        </a:solidFill>
        <a:latin typeface="Arial Narrow" pitchFamily="34" charset="0"/>
        <a:ea typeface="+mn-ea"/>
        <a:cs typeface="+mn-cs"/>
      </a:defRPr>
    </a:lvl4pPr>
    <a:lvl5pPr marL="1828800" algn="l" rtl="0" fontAlgn="base">
      <a:spcBef>
        <a:spcPct val="0"/>
      </a:spcBef>
      <a:spcAft>
        <a:spcPct val="0"/>
      </a:spcAft>
      <a:defRPr kern="1200">
        <a:solidFill>
          <a:schemeClr val="tx1"/>
        </a:solidFill>
        <a:latin typeface="Arial Narrow" pitchFamily="34" charset="0"/>
        <a:ea typeface="+mn-ea"/>
        <a:cs typeface="+mn-cs"/>
      </a:defRPr>
    </a:lvl5pPr>
    <a:lvl6pPr marL="2286000" algn="l" defTabSz="914400" rtl="0" eaLnBrk="1" latinLnBrk="0" hangingPunct="1">
      <a:defRPr kern="1200">
        <a:solidFill>
          <a:schemeClr val="tx1"/>
        </a:solidFill>
        <a:latin typeface="Arial Narrow" pitchFamily="34" charset="0"/>
        <a:ea typeface="+mn-ea"/>
        <a:cs typeface="+mn-cs"/>
      </a:defRPr>
    </a:lvl6pPr>
    <a:lvl7pPr marL="2743200" algn="l" defTabSz="914400" rtl="0" eaLnBrk="1" latinLnBrk="0" hangingPunct="1">
      <a:defRPr kern="1200">
        <a:solidFill>
          <a:schemeClr val="tx1"/>
        </a:solidFill>
        <a:latin typeface="Arial Narrow" pitchFamily="34" charset="0"/>
        <a:ea typeface="+mn-ea"/>
        <a:cs typeface="+mn-cs"/>
      </a:defRPr>
    </a:lvl7pPr>
    <a:lvl8pPr marL="3200400" algn="l" defTabSz="914400" rtl="0" eaLnBrk="1" latinLnBrk="0" hangingPunct="1">
      <a:defRPr kern="1200">
        <a:solidFill>
          <a:schemeClr val="tx1"/>
        </a:solidFill>
        <a:latin typeface="Arial Narrow" pitchFamily="34" charset="0"/>
        <a:ea typeface="+mn-ea"/>
        <a:cs typeface="+mn-cs"/>
      </a:defRPr>
    </a:lvl8pPr>
    <a:lvl9pPr marL="3657600" algn="l" defTabSz="914400" rtl="0" eaLnBrk="1" latinLnBrk="0" hangingPunct="1">
      <a:defRPr kern="1200">
        <a:solidFill>
          <a:schemeClr val="tx1"/>
        </a:solidFill>
        <a:latin typeface="Arial Narrow"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2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3C9B6C-099A-45AC-B533-0375C987F456}" v="523" dt="2023-06-02T18:12:32.371"/>
    <p1510:client id="{FC76FD40-4B32-2674-7601-A3670113B6D3}" v="1701" dt="2023-06-02T18:11:33.5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7322" autoAdjust="0"/>
  </p:normalViewPr>
  <p:slideViewPr>
    <p:cSldViewPr>
      <p:cViewPr varScale="1">
        <p:scale>
          <a:sx n="126" d="100"/>
          <a:sy n="126" d="100"/>
        </p:scale>
        <p:origin x="978" y="13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8.fntdata"/><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Brinsky" userId="cf40ff59-5760-4684-86b4-5f52747da04e" providerId="ADAL" clId="{293C9B6C-099A-45AC-B533-0375C987F456}"/>
    <pc:docChg chg="undo custSel modSld">
      <pc:chgData name="Jordan Brinsky" userId="cf40ff59-5760-4684-86b4-5f52747da04e" providerId="ADAL" clId="{293C9B6C-099A-45AC-B533-0375C987F456}" dt="2023-06-02T19:20:09.585" v="585" actId="20577"/>
      <pc:docMkLst>
        <pc:docMk/>
      </pc:docMkLst>
      <pc:sldChg chg="modSp mod">
        <pc:chgData name="Jordan Brinsky" userId="cf40ff59-5760-4684-86b4-5f52747da04e" providerId="ADAL" clId="{293C9B6C-099A-45AC-B533-0375C987F456}" dt="2023-06-02T17:46:53.029" v="504" actId="20577"/>
        <pc:sldMkLst>
          <pc:docMk/>
          <pc:sldMk cId="1271316026" sldId="297"/>
        </pc:sldMkLst>
        <pc:spChg chg="mod">
          <ac:chgData name="Jordan Brinsky" userId="cf40ff59-5760-4684-86b4-5f52747da04e" providerId="ADAL" clId="{293C9B6C-099A-45AC-B533-0375C987F456}" dt="2023-06-02T17:46:53.029" v="504" actId="20577"/>
          <ac:spMkLst>
            <pc:docMk/>
            <pc:sldMk cId="1271316026" sldId="297"/>
            <ac:spMk id="7" creationId="{39AE97E1-E5CA-9F9C-A844-B483E471B6DC}"/>
          </ac:spMkLst>
        </pc:spChg>
      </pc:sldChg>
      <pc:sldChg chg="modSp mod">
        <pc:chgData name="Jordan Brinsky" userId="cf40ff59-5760-4684-86b4-5f52747da04e" providerId="ADAL" clId="{293C9B6C-099A-45AC-B533-0375C987F456}" dt="2023-06-02T17:43:03.033" v="499" actId="20577"/>
        <pc:sldMkLst>
          <pc:docMk/>
          <pc:sldMk cId="1856148281" sldId="301"/>
        </pc:sldMkLst>
        <pc:graphicFrameChg chg="modGraphic">
          <ac:chgData name="Jordan Brinsky" userId="cf40ff59-5760-4684-86b4-5f52747da04e" providerId="ADAL" clId="{293C9B6C-099A-45AC-B533-0375C987F456}" dt="2023-06-02T17:43:03.033" v="499" actId="20577"/>
          <ac:graphicFrameMkLst>
            <pc:docMk/>
            <pc:sldMk cId="1856148281" sldId="301"/>
            <ac:graphicFrameMk id="3" creationId="{9F087425-4294-163D-D7C7-92E3353A8D9D}"/>
          </ac:graphicFrameMkLst>
        </pc:graphicFrameChg>
      </pc:sldChg>
      <pc:sldChg chg="addSp modSp mod">
        <pc:chgData name="Jordan Brinsky" userId="cf40ff59-5760-4684-86b4-5f52747da04e" providerId="ADAL" clId="{293C9B6C-099A-45AC-B533-0375C987F456}" dt="2023-06-02T17:41:28.052" v="468" actId="20577"/>
        <pc:sldMkLst>
          <pc:docMk/>
          <pc:sldMk cId="3292684805" sldId="307"/>
        </pc:sldMkLst>
        <pc:spChg chg="add mod">
          <ac:chgData name="Jordan Brinsky" userId="cf40ff59-5760-4684-86b4-5f52747da04e" providerId="ADAL" clId="{293C9B6C-099A-45AC-B533-0375C987F456}" dt="2023-06-02T17:41:28.052" v="468" actId="20577"/>
          <ac:spMkLst>
            <pc:docMk/>
            <pc:sldMk cId="3292684805" sldId="307"/>
            <ac:spMk id="4" creationId="{28D89462-452B-432F-00A8-FC67A770D201}"/>
          </ac:spMkLst>
        </pc:spChg>
      </pc:sldChg>
      <pc:sldChg chg="modSp mod">
        <pc:chgData name="Jordan Brinsky" userId="cf40ff59-5760-4684-86b4-5f52747da04e" providerId="ADAL" clId="{293C9B6C-099A-45AC-B533-0375C987F456}" dt="2023-06-02T17:41:48.106" v="479" actId="20577"/>
        <pc:sldMkLst>
          <pc:docMk/>
          <pc:sldMk cId="4134274214" sldId="310"/>
        </pc:sldMkLst>
        <pc:spChg chg="mod">
          <ac:chgData name="Jordan Brinsky" userId="cf40ff59-5760-4684-86b4-5f52747da04e" providerId="ADAL" clId="{293C9B6C-099A-45AC-B533-0375C987F456}" dt="2023-06-02T17:41:48.106" v="479" actId="20577"/>
          <ac:spMkLst>
            <pc:docMk/>
            <pc:sldMk cId="4134274214" sldId="310"/>
            <ac:spMk id="5" creationId="{FF2253CF-B1F0-A896-0580-D26AA87060CD}"/>
          </ac:spMkLst>
        </pc:spChg>
      </pc:sldChg>
      <pc:sldChg chg="modSp mod">
        <pc:chgData name="Jordan Brinsky" userId="cf40ff59-5760-4684-86b4-5f52747da04e" providerId="ADAL" clId="{293C9B6C-099A-45AC-B533-0375C987F456}" dt="2023-06-02T18:12:32.371" v="522" actId="179"/>
        <pc:sldMkLst>
          <pc:docMk/>
          <pc:sldMk cId="1288992660" sldId="316"/>
        </pc:sldMkLst>
        <pc:spChg chg="mod">
          <ac:chgData name="Jordan Brinsky" userId="cf40ff59-5760-4684-86b4-5f52747da04e" providerId="ADAL" clId="{293C9B6C-099A-45AC-B533-0375C987F456}" dt="2023-06-02T18:12:32.371" v="522" actId="179"/>
          <ac:spMkLst>
            <pc:docMk/>
            <pc:sldMk cId="1288992660" sldId="316"/>
            <ac:spMk id="5" creationId="{2D5A0CE7-5DBC-074B-A983-E9D62B8B779F}"/>
          </ac:spMkLst>
        </pc:spChg>
      </pc:sldChg>
      <pc:sldChg chg="modSp mod">
        <pc:chgData name="Jordan Brinsky" userId="cf40ff59-5760-4684-86b4-5f52747da04e" providerId="ADAL" clId="{293C9B6C-099A-45AC-B533-0375C987F456}" dt="2023-06-02T17:12:33.350" v="425" actId="20577"/>
        <pc:sldMkLst>
          <pc:docMk/>
          <pc:sldMk cId="1390162544" sldId="317"/>
        </pc:sldMkLst>
        <pc:spChg chg="mod">
          <ac:chgData name="Jordan Brinsky" userId="cf40ff59-5760-4684-86b4-5f52747da04e" providerId="ADAL" clId="{293C9B6C-099A-45AC-B533-0375C987F456}" dt="2023-06-02T17:12:33.350" v="425" actId="20577"/>
          <ac:spMkLst>
            <pc:docMk/>
            <pc:sldMk cId="1390162544" sldId="317"/>
            <ac:spMk id="5" creationId="{77AA2815-E5E7-E690-1CD0-C3C5EB5F8E27}"/>
          </ac:spMkLst>
        </pc:spChg>
      </pc:sldChg>
      <pc:sldChg chg="modSp mod">
        <pc:chgData name="Jordan Brinsky" userId="cf40ff59-5760-4684-86b4-5f52747da04e" providerId="ADAL" clId="{293C9B6C-099A-45AC-B533-0375C987F456}" dt="2023-06-02T19:20:09.585" v="585" actId="20577"/>
        <pc:sldMkLst>
          <pc:docMk/>
          <pc:sldMk cId="466247301" sldId="319"/>
        </pc:sldMkLst>
        <pc:spChg chg="mod">
          <ac:chgData name="Jordan Brinsky" userId="cf40ff59-5760-4684-86b4-5f52747da04e" providerId="ADAL" clId="{293C9B6C-099A-45AC-B533-0375C987F456}" dt="2023-06-02T19:20:09.585" v="585" actId="20577"/>
          <ac:spMkLst>
            <pc:docMk/>
            <pc:sldMk cId="466247301" sldId="319"/>
            <ac:spMk id="4" creationId="{996E3619-9801-33BA-0F21-FEE940A8A753}"/>
          </ac:spMkLst>
        </pc:spChg>
      </pc:sldChg>
    </pc:docChg>
  </pc:docChgLst>
  <pc:docChgLst>
    <pc:chgData name="Brent Welsh" userId="S::brent.welsh@aer.ca::2cd8cb4e-e961-4201-9d66-4b7dc2a45113" providerId="AD" clId="Web-{FC76FD40-4B32-2674-7601-A3670113B6D3}"/>
    <pc:docChg chg="modSld">
      <pc:chgData name="Brent Welsh" userId="S::brent.welsh@aer.ca::2cd8cb4e-e961-4201-9d66-4b7dc2a45113" providerId="AD" clId="Web-{FC76FD40-4B32-2674-7601-A3670113B6D3}" dt="2023-06-02T18:11:33.585" v="1069" actId="20577"/>
      <pc:docMkLst>
        <pc:docMk/>
      </pc:docMkLst>
      <pc:sldChg chg="modSp">
        <pc:chgData name="Brent Welsh" userId="S::brent.welsh@aer.ca::2cd8cb4e-e961-4201-9d66-4b7dc2a45113" providerId="AD" clId="Web-{FC76FD40-4B32-2674-7601-A3670113B6D3}" dt="2023-06-02T17:13:56.261" v="298" actId="20577"/>
        <pc:sldMkLst>
          <pc:docMk/>
          <pc:sldMk cId="1996244042" sldId="293"/>
        </pc:sldMkLst>
        <pc:spChg chg="mod">
          <ac:chgData name="Brent Welsh" userId="S::brent.welsh@aer.ca::2cd8cb4e-e961-4201-9d66-4b7dc2a45113" providerId="AD" clId="Web-{FC76FD40-4B32-2674-7601-A3670113B6D3}" dt="2023-06-02T17:13:56.261" v="298" actId="20577"/>
          <ac:spMkLst>
            <pc:docMk/>
            <pc:sldMk cId="1996244042" sldId="293"/>
            <ac:spMk id="7" creationId="{00000000-0000-0000-0000-000000000000}"/>
          </ac:spMkLst>
        </pc:spChg>
      </pc:sldChg>
      <pc:sldChg chg="modSp">
        <pc:chgData name="Brent Welsh" userId="S::brent.welsh@aer.ca::2cd8cb4e-e961-4201-9d66-4b7dc2a45113" providerId="AD" clId="Web-{FC76FD40-4B32-2674-7601-A3670113B6D3}" dt="2023-06-02T18:01:10.814" v="980" actId="1076"/>
        <pc:sldMkLst>
          <pc:docMk/>
          <pc:sldMk cId="1335078924" sldId="294"/>
        </pc:sldMkLst>
        <pc:spChg chg="mod">
          <ac:chgData name="Brent Welsh" userId="S::brent.welsh@aer.ca::2cd8cb4e-e961-4201-9d66-4b7dc2a45113" providerId="AD" clId="Web-{FC76FD40-4B32-2674-7601-A3670113B6D3}" dt="2023-06-02T18:00:55.485" v="977" actId="1076"/>
          <ac:spMkLst>
            <pc:docMk/>
            <pc:sldMk cId="1335078924" sldId="294"/>
            <ac:spMk id="2" creationId="{609576D5-9553-10F4-1435-EC31A3C2EB73}"/>
          </ac:spMkLst>
        </pc:spChg>
        <pc:spChg chg="mod">
          <ac:chgData name="Brent Welsh" userId="S::brent.welsh@aer.ca::2cd8cb4e-e961-4201-9d66-4b7dc2a45113" providerId="AD" clId="Web-{FC76FD40-4B32-2674-7601-A3670113B6D3}" dt="2023-06-02T18:00:19.047" v="970" actId="1076"/>
          <ac:spMkLst>
            <pc:docMk/>
            <pc:sldMk cId="1335078924" sldId="294"/>
            <ac:spMk id="9" creationId="{DA245B24-607B-7A70-3F11-0A3E25AAE0D3}"/>
          </ac:spMkLst>
        </pc:spChg>
        <pc:spChg chg="mod">
          <ac:chgData name="Brent Welsh" userId="S::brent.welsh@aer.ca::2cd8cb4e-e961-4201-9d66-4b7dc2a45113" providerId="AD" clId="Web-{FC76FD40-4B32-2674-7601-A3670113B6D3}" dt="2023-06-02T18:00:19.093" v="972" actId="1076"/>
          <ac:spMkLst>
            <pc:docMk/>
            <pc:sldMk cId="1335078924" sldId="294"/>
            <ac:spMk id="12" creationId="{E1AF18D9-0E4D-504B-DB3B-B1521EBB3950}"/>
          </ac:spMkLst>
        </pc:spChg>
        <pc:graphicFrameChg chg="mod">
          <ac:chgData name="Brent Welsh" userId="S::brent.welsh@aer.ca::2cd8cb4e-e961-4201-9d66-4b7dc2a45113" providerId="AD" clId="Web-{FC76FD40-4B32-2674-7601-A3670113B6D3}" dt="2023-06-02T18:01:01.001" v="978" actId="1076"/>
          <ac:graphicFrameMkLst>
            <pc:docMk/>
            <pc:sldMk cId="1335078924" sldId="294"/>
            <ac:graphicFrameMk id="11" creationId="{1A7386F2-060C-54D2-1F9D-1539FE905F47}"/>
          </ac:graphicFrameMkLst>
        </pc:graphicFrameChg>
        <pc:graphicFrameChg chg="mod modGraphic">
          <ac:chgData name="Brent Welsh" userId="S::brent.welsh@aer.ca::2cd8cb4e-e961-4201-9d66-4b7dc2a45113" providerId="AD" clId="Web-{FC76FD40-4B32-2674-7601-A3670113B6D3}" dt="2023-06-02T18:01:10.814" v="980" actId="1076"/>
          <ac:graphicFrameMkLst>
            <pc:docMk/>
            <pc:sldMk cId="1335078924" sldId="294"/>
            <ac:graphicFrameMk id="14" creationId="{8E8EF17E-0027-72EE-72D9-0D983F5AF1AC}"/>
          </ac:graphicFrameMkLst>
        </pc:graphicFrameChg>
        <pc:picChg chg="mod">
          <ac:chgData name="Brent Welsh" userId="S::brent.welsh@aer.ca::2cd8cb4e-e961-4201-9d66-4b7dc2a45113" providerId="AD" clId="Web-{FC76FD40-4B32-2674-7601-A3670113B6D3}" dt="2023-06-02T18:00:01.608" v="969" actId="1076"/>
          <ac:picMkLst>
            <pc:docMk/>
            <pc:sldMk cId="1335078924" sldId="294"/>
            <ac:picMk id="3" creationId="{00DE5A4D-C8EA-B992-8305-1AE2006B3C25}"/>
          </ac:picMkLst>
        </pc:picChg>
      </pc:sldChg>
      <pc:sldChg chg="addSp modSp">
        <pc:chgData name="Brent Welsh" userId="S::brent.welsh@aer.ca::2cd8cb4e-e961-4201-9d66-4b7dc2a45113" providerId="AD" clId="Web-{FC76FD40-4B32-2674-7601-A3670113B6D3}" dt="2023-06-02T18:02:13.457" v="984"/>
        <pc:sldMkLst>
          <pc:docMk/>
          <pc:sldMk cId="1271316026" sldId="297"/>
        </pc:sldMkLst>
        <pc:spChg chg="add mod">
          <ac:chgData name="Brent Welsh" userId="S::brent.welsh@aer.ca::2cd8cb4e-e961-4201-9d66-4b7dc2a45113" providerId="AD" clId="Web-{FC76FD40-4B32-2674-7601-A3670113B6D3}" dt="2023-06-02T18:02:13.457" v="984"/>
          <ac:spMkLst>
            <pc:docMk/>
            <pc:sldMk cId="1271316026" sldId="297"/>
            <ac:spMk id="3" creationId="{688DE7F3-54A7-1D6D-DEF7-F381ECD40C74}"/>
          </ac:spMkLst>
        </pc:spChg>
        <pc:spChg chg="mod">
          <ac:chgData name="Brent Welsh" userId="S::brent.welsh@aer.ca::2cd8cb4e-e961-4201-9d66-4b7dc2a45113" providerId="AD" clId="Web-{FC76FD40-4B32-2674-7601-A3670113B6D3}" dt="2023-06-02T17:51:19.794" v="959" actId="20577"/>
          <ac:spMkLst>
            <pc:docMk/>
            <pc:sldMk cId="1271316026" sldId="297"/>
            <ac:spMk id="7" creationId="{39AE97E1-E5CA-9F9C-A844-B483E471B6DC}"/>
          </ac:spMkLst>
        </pc:spChg>
        <pc:picChg chg="mod">
          <ac:chgData name="Brent Welsh" userId="S::brent.welsh@aer.ca::2cd8cb4e-e961-4201-9d66-4b7dc2a45113" providerId="AD" clId="Web-{FC76FD40-4B32-2674-7601-A3670113B6D3}" dt="2023-06-02T18:01:56.534" v="983" actId="1076"/>
          <ac:picMkLst>
            <pc:docMk/>
            <pc:sldMk cId="1271316026" sldId="297"/>
            <ac:picMk id="6" creationId="{9FDA081D-09F4-DF8A-8DA1-2F4E0BAFEDAF}"/>
          </ac:picMkLst>
        </pc:picChg>
      </pc:sldChg>
      <pc:sldChg chg="modSp">
        <pc:chgData name="Brent Welsh" userId="S::brent.welsh@aer.ca::2cd8cb4e-e961-4201-9d66-4b7dc2a45113" providerId="AD" clId="Web-{FC76FD40-4B32-2674-7601-A3670113B6D3}" dt="2023-06-02T18:01:41.065" v="981" actId="1076"/>
        <pc:sldMkLst>
          <pc:docMk/>
          <pc:sldMk cId="1276990228" sldId="300"/>
        </pc:sldMkLst>
        <pc:spChg chg="mod">
          <ac:chgData name="Brent Welsh" userId="S::brent.welsh@aer.ca::2cd8cb4e-e961-4201-9d66-4b7dc2a45113" providerId="AD" clId="Web-{FC76FD40-4B32-2674-7601-A3670113B6D3}" dt="2023-06-02T18:01:41.065" v="981" actId="1076"/>
          <ac:spMkLst>
            <pc:docMk/>
            <pc:sldMk cId="1276990228" sldId="300"/>
            <ac:spMk id="4" creationId="{B97514BD-B0B4-C37C-753A-C64AEDA4E550}"/>
          </ac:spMkLst>
        </pc:spChg>
      </pc:sldChg>
      <pc:sldChg chg="modSp">
        <pc:chgData name="Brent Welsh" userId="S::brent.welsh@aer.ca::2cd8cb4e-e961-4201-9d66-4b7dc2a45113" providerId="AD" clId="Web-{FC76FD40-4B32-2674-7601-A3670113B6D3}" dt="2023-06-02T18:04:00.320" v="996" actId="1076"/>
        <pc:sldMkLst>
          <pc:docMk/>
          <pc:sldMk cId="855082164" sldId="303"/>
        </pc:sldMkLst>
        <pc:spChg chg="mod">
          <ac:chgData name="Brent Welsh" userId="S::brent.welsh@aer.ca::2cd8cb4e-e961-4201-9d66-4b7dc2a45113" providerId="AD" clId="Web-{FC76FD40-4B32-2674-7601-A3670113B6D3}" dt="2023-06-02T18:04:00.320" v="996" actId="1076"/>
          <ac:spMkLst>
            <pc:docMk/>
            <pc:sldMk cId="855082164" sldId="303"/>
            <ac:spMk id="4" creationId="{B97514BD-B0B4-C37C-753A-C64AEDA4E550}"/>
          </ac:spMkLst>
        </pc:spChg>
      </pc:sldChg>
      <pc:sldChg chg="modSp">
        <pc:chgData name="Brent Welsh" userId="S::brent.welsh@aer.ca::2cd8cb4e-e961-4201-9d66-4b7dc2a45113" providerId="AD" clId="Web-{FC76FD40-4B32-2674-7601-A3670113B6D3}" dt="2023-06-02T18:04:08.133" v="997" actId="1076"/>
        <pc:sldMkLst>
          <pc:docMk/>
          <pc:sldMk cId="3157211042" sldId="305"/>
        </pc:sldMkLst>
        <pc:spChg chg="mod">
          <ac:chgData name="Brent Welsh" userId="S::brent.welsh@aer.ca::2cd8cb4e-e961-4201-9d66-4b7dc2a45113" providerId="AD" clId="Web-{FC76FD40-4B32-2674-7601-A3670113B6D3}" dt="2023-06-02T18:04:08.133" v="997" actId="1076"/>
          <ac:spMkLst>
            <pc:docMk/>
            <pc:sldMk cId="3157211042" sldId="305"/>
            <ac:spMk id="4" creationId="{B97514BD-B0B4-C37C-753A-C64AEDA4E550}"/>
          </ac:spMkLst>
        </pc:spChg>
        <pc:graphicFrameChg chg="mod modGraphic">
          <ac:chgData name="Brent Welsh" userId="S::brent.welsh@aer.ca::2cd8cb4e-e961-4201-9d66-4b7dc2a45113" providerId="AD" clId="Web-{FC76FD40-4B32-2674-7601-A3670113B6D3}" dt="2023-06-02T17:56:53.055" v="966"/>
          <ac:graphicFrameMkLst>
            <pc:docMk/>
            <pc:sldMk cId="3157211042" sldId="305"/>
            <ac:graphicFrameMk id="3" creationId="{33F1A1E2-99E3-4D4C-264C-15B8B624C837}"/>
          </ac:graphicFrameMkLst>
        </pc:graphicFrameChg>
      </pc:sldChg>
      <pc:sldChg chg="modSp">
        <pc:chgData name="Brent Welsh" userId="S::brent.welsh@aer.ca::2cd8cb4e-e961-4201-9d66-4b7dc2a45113" providerId="AD" clId="Web-{FC76FD40-4B32-2674-7601-A3670113B6D3}" dt="2023-06-02T18:11:33.585" v="1069" actId="20577"/>
        <pc:sldMkLst>
          <pc:docMk/>
          <pc:sldMk cId="2972395186" sldId="306"/>
        </pc:sldMkLst>
        <pc:spChg chg="mod">
          <ac:chgData name="Brent Welsh" userId="S::brent.welsh@aer.ca::2cd8cb4e-e961-4201-9d66-4b7dc2a45113" providerId="AD" clId="Web-{FC76FD40-4B32-2674-7601-A3670113B6D3}" dt="2023-06-02T18:11:33.585" v="1069" actId="20577"/>
          <ac:spMkLst>
            <pc:docMk/>
            <pc:sldMk cId="2972395186" sldId="306"/>
            <ac:spMk id="3" creationId="{089495B4-DDCE-1886-A847-DC45402CCC14}"/>
          </ac:spMkLst>
        </pc:spChg>
      </pc:sldChg>
      <pc:sldChg chg="modSp">
        <pc:chgData name="Brent Welsh" userId="S::brent.welsh@aer.ca::2cd8cb4e-e961-4201-9d66-4b7dc2a45113" providerId="AD" clId="Web-{FC76FD40-4B32-2674-7601-A3670113B6D3}" dt="2023-06-02T17:24:54.800" v="684" actId="20577"/>
        <pc:sldMkLst>
          <pc:docMk/>
          <pc:sldMk cId="3292684805" sldId="307"/>
        </pc:sldMkLst>
        <pc:spChg chg="mod">
          <ac:chgData name="Brent Welsh" userId="S::brent.welsh@aer.ca::2cd8cb4e-e961-4201-9d66-4b7dc2a45113" providerId="AD" clId="Web-{FC76FD40-4B32-2674-7601-A3670113B6D3}" dt="2023-06-02T17:24:54.800" v="684" actId="20577"/>
          <ac:spMkLst>
            <pc:docMk/>
            <pc:sldMk cId="3292684805" sldId="307"/>
            <ac:spMk id="8" creationId="{2777BDDC-9595-AE1A-1C4A-820E1C20EE5F}"/>
          </ac:spMkLst>
        </pc:spChg>
      </pc:sldChg>
      <pc:sldChg chg="modSp">
        <pc:chgData name="Brent Welsh" userId="S::brent.welsh@aer.ca::2cd8cb4e-e961-4201-9d66-4b7dc2a45113" providerId="AD" clId="Web-{FC76FD40-4B32-2674-7601-A3670113B6D3}" dt="2023-06-02T17:25:55.083" v="686" actId="1076"/>
        <pc:sldMkLst>
          <pc:docMk/>
          <pc:sldMk cId="3686539232" sldId="309"/>
        </pc:sldMkLst>
        <pc:picChg chg="mod">
          <ac:chgData name="Brent Welsh" userId="S::brent.welsh@aer.ca::2cd8cb4e-e961-4201-9d66-4b7dc2a45113" providerId="AD" clId="Web-{FC76FD40-4B32-2674-7601-A3670113B6D3}" dt="2023-06-02T17:25:55.083" v="686" actId="1076"/>
          <ac:picMkLst>
            <pc:docMk/>
            <pc:sldMk cId="3686539232" sldId="309"/>
            <ac:picMk id="4" creationId="{67A16359-B785-58E7-4DDB-CB9A32A9D877}"/>
          </ac:picMkLst>
        </pc:picChg>
      </pc:sldChg>
      <pc:sldChg chg="modSp">
        <pc:chgData name="Brent Welsh" userId="S::brent.welsh@aer.ca::2cd8cb4e-e961-4201-9d66-4b7dc2a45113" providerId="AD" clId="Web-{FC76FD40-4B32-2674-7601-A3670113B6D3}" dt="2023-06-02T18:03:31.381" v="995" actId="1076"/>
        <pc:sldMkLst>
          <pc:docMk/>
          <pc:sldMk cId="1677644304" sldId="312"/>
        </pc:sldMkLst>
        <pc:spChg chg="mod">
          <ac:chgData name="Brent Welsh" userId="S::brent.welsh@aer.ca::2cd8cb4e-e961-4201-9d66-4b7dc2a45113" providerId="AD" clId="Web-{FC76FD40-4B32-2674-7601-A3670113B6D3}" dt="2023-06-02T18:03:31.381" v="995" actId="1076"/>
          <ac:spMkLst>
            <pc:docMk/>
            <pc:sldMk cId="1677644304" sldId="312"/>
            <ac:spMk id="2" creationId="{620A5441-8D70-8C51-3EE1-FB0767E5F835}"/>
          </ac:spMkLst>
        </pc:spChg>
        <pc:spChg chg="mod">
          <ac:chgData name="Brent Welsh" userId="S::brent.welsh@aer.ca::2cd8cb4e-e961-4201-9d66-4b7dc2a45113" providerId="AD" clId="Web-{FC76FD40-4B32-2674-7601-A3670113B6D3}" dt="2023-06-02T18:03:24.803" v="994" actId="1076"/>
          <ac:spMkLst>
            <pc:docMk/>
            <pc:sldMk cId="1677644304" sldId="312"/>
            <ac:spMk id="5" creationId="{97BFD6FA-968D-1135-F16E-FE25B8896432}"/>
          </ac:spMkLst>
        </pc:spChg>
        <pc:picChg chg="mod">
          <ac:chgData name="Brent Welsh" userId="S::brent.welsh@aer.ca::2cd8cb4e-e961-4201-9d66-4b7dc2a45113" providerId="AD" clId="Web-{FC76FD40-4B32-2674-7601-A3670113B6D3}" dt="2023-06-02T18:03:20.834" v="993" actId="1076"/>
          <ac:picMkLst>
            <pc:docMk/>
            <pc:sldMk cId="1677644304" sldId="312"/>
            <ac:picMk id="4" creationId="{DED4E83E-84D1-9D95-99CB-C4475F1901A4}"/>
          </ac:picMkLst>
        </pc:picChg>
      </pc:sldChg>
      <pc:sldChg chg="modSp">
        <pc:chgData name="Brent Welsh" userId="S::brent.welsh@aer.ca::2cd8cb4e-e961-4201-9d66-4b7dc2a45113" providerId="AD" clId="Web-{FC76FD40-4B32-2674-7601-A3670113B6D3}" dt="2023-06-02T18:03:05.787" v="991" actId="1076"/>
        <pc:sldMkLst>
          <pc:docMk/>
          <pc:sldMk cId="163010082" sldId="313"/>
        </pc:sldMkLst>
        <pc:spChg chg="mod">
          <ac:chgData name="Brent Welsh" userId="S::brent.welsh@aer.ca::2cd8cb4e-e961-4201-9d66-4b7dc2a45113" providerId="AD" clId="Web-{FC76FD40-4B32-2674-7601-A3670113B6D3}" dt="2023-06-02T18:03:05.787" v="991" actId="1076"/>
          <ac:spMkLst>
            <pc:docMk/>
            <pc:sldMk cId="163010082" sldId="313"/>
            <ac:spMk id="2" creationId="{67A7D1A6-AB2C-6B87-0D58-57BB230518B9}"/>
          </ac:spMkLst>
        </pc:spChg>
        <pc:spChg chg="mod">
          <ac:chgData name="Brent Welsh" userId="S::brent.welsh@aer.ca::2cd8cb4e-e961-4201-9d66-4b7dc2a45113" providerId="AD" clId="Web-{FC76FD40-4B32-2674-7601-A3670113B6D3}" dt="2023-06-02T18:02:52.568" v="989" actId="1076"/>
          <ac:spMkLst>
            <pc:docMk/>
            <pc:sldMk cId="163010082" sldId="313"/>
            <ac:spMk id="5" creationId="{7DF23DCB-204E-0DEA-E726-06CC5A3C2368}"/>
          </ac:spMkLst>
        </pc:spChg>
        <pc:picChg chg="mod">
          <ac:chgData name="Brent Welsh" userId="S::brent.welsh@aer.ca::2cd8cb4e-e961-4201-9d66-4b7dc2a45113" providerId="AD" clId="Web-{FC76FD40-4B32-2674-7601-A3670113B6D3}" dt="2023-06-02T18:02:57.802" v="990" actId="1076"/>
          <ac:picMkLst>
            <pc:docMk/>
            <pc:sldMk cId="163010082" sldId="313"/>
            <ac:picMk id="4" creationId="{1A6B3A1D-9A22-AE07-9E23-B6F44FC61BE4}"/>
          </ac:picMkLst>
        </pc:picChg>
      </pc:sldChg>
      <pc:sldChg chg="modSp">
        <pc:chgData name="Brent Welsh" userId="S::brent.welsh@aer.ca::2cd8cb4e-e961-4201-9d66-4b7dc2a45113" providerId="AD" clId="Web-{FC76FD40-4B32-2674-7601-A3670113B6D3}" dt="2023-06-02T17:49:22.071" v="957" actId="1076"/>
        <pc:sldMkLst>
          <pc:docMk/>
          <pc:sldMk cId="2034703727" sldId="315"/>
        </pc:sldMkLst>
        <pc:spChg chg="mod">
          <ac:chgData name="Brent Welsh" userId="S::brent.welsh@aer.ca::2cd8cb4e-e961-4201-9d66-4b7dc2a45113" providerId="AD" clId="Web-{FC76FD40-4B32-2674-7601-A3670113B6D3}" dt="2023-06-02T17:49:22.071" v="957" actId="1076"/>
          <ac:spMkLst>
            <pc:docMk/>
            <pc:sldMk cId="2034703727" sldId="315"/>
            <ac:spMk id="3" creationId="{4D51B6E9-4875-0B3A-3D27-DA4155AAA4F1}"/>
          </ac:spMkLst>
        </pc:spChg>
      </pc:sldChg>
      <pc:sldChg chg="modSp">
        <pc:chgData name="Brent Welsh" userId="S::brent.welsh@aer.ca::2cd8cb4e-e961-4201-9d66-4b7dc2a45113" providerId="AD" clId="Web-{FC76FD40-4B32-2674-7601-A3670113B6D3}" dt="2023-06-02T17:45:23.656" v="929" actId="20577"/>
        <pc:sldMkLst>
          <pc:docMk/>
          <pc:sldMk cId="1288992660" sldId="316"/>
        </pc:sldMkLst>
        <pc:spChg chg="mod">
          <ac:chgData name="Brent Welsh" userId="S::brent.welsh@aer.ca::2cd8cb4e-e961-4201-9d66-4b7dc2a45113" providerId="AD" clId="Web-{FC76FD40-4B32-2674-7601-A3670113B6D3}" dt="2023-06-02T17:45:23.656" v="929" actId="20577"/>
          <ac:spMkLst>
            <pc:docMk/>
            <pc:sldMk cId="1288992660" sldId="316"/>
            <ac:spMk id="5" creationId="{2D5A0CE7-5DBC-074B-A983-E9D62B8B779F}"/>
          </ac:spMkLst>
        </pc:spChg>
      </pc:sldChg>
      <pc:sldChg chg="modSp">
        <pc:chgData name="Brent Welsh" userId="S::brent.welsh@aer.ca::2cd8cb4e-e961-4201-9d66-4b7dc2a45113" providerId="AD" clId="Web-{FC76FD40-4B32-2674-7601-A3670113B6D3}" dt="2023-06-02T18:02:36.286" v="988" actId="1076"/>
        <pc:sldMkLst>
          <pc:docMk/>
          <pc:sldMk cId="1390162544" sldId="317"/>
        </pc:sldMkLst>
        <pc:spChg chg="mod">
          <ac:chgData name="Brent Welsh" userId="S::brent.welsh@aer.ca::2cd8cb4e-e961-4201-9d66-4b7dc2a45113" providerId="AD" clId="Web-{FC76FD40-4B32-2674-7601-A3670113B6D3}" dt="2023-06-02T18:02:36.286" v="988" actId="1076"/>
          <ac:spMkLst>
            <pc:docMk/>
            <pc:sldMk cId="1390162544" sldId="317"/>
            <ac:spMk id="2" creationId="{44799257-6D0E-5565-FDBF-3E36A79C8EC4}"/>
          </ac:spMkLst>
        </pc:spChg>
        <pc:spChg chg="mod">
          <ac:chgData name="Brent Welsh" userId="S::brent.welsh@aer.ca::2cd8cb4e-e961-4201-9d66-4b7dc2a45113" providerId="AD" clId="Web-{FC76FD40-4B32-2674-7601-A3670113B6D3}" dt="2023-06-02T18:02:30.536" v="987" actId="20577"/>
          <ac:spMkLst>
            <pc:docMk/>
            <pc:sldMk cId="1390162544" sldId="317"/>
            <ac:spMk id="5" creationId="{77AA2815-E5E7-E690-1CD0-C3C5EB5F8E27}"/>
          </ac:spMkLst>
        </pc:spChg>
      </pc:sldChg>
      <pc:sldChg chg="addSp modSp">
        <pc:chgData name="Brent Welsh" userId="S::brent.welsh@aer.ca::2cd8cb4e-e961-4201-9d66-4b7dc2a45113" providerId="AD" clId="Web-{FC76FD40-4B32-2674-7601-A3670113B6D3}" dt="2023-06-02T17:29:20.606" v="780" actId="1076"/>
        <pc:sldMkLst>
          <pc:docMk/>
          <pc:sldMk cId="466247301" sldId="319"/>
        </pc:sldMkLst>
        <pc:spChg chg="mod">
          <ac:chgData name="Brent Welsh" userId="S::brent.welsh@aer.ca::2cd8cb4e-e961-4201-9d66-4b7dc2a45113" providerId="AD" clId="Web-{FC76FD40-4B32-2674-7601-A3670113B6D3}" dt="2023-06-02T17:29:20.606" v="780" actId="1076"/>
          <ac:spMkLst>
            <pc:docMk/>
            <pc:sldMk cId="466247301" sldId="319"/>
            <ac:spMk id="4" creationId="{996E3619-9801-33BA-0F21-FEE940A8A753}"/>
          </ac:spMkLst>
        </pc:spChg>
        <pc:spChg chg="add mod">
          <ac:chgData name="Brent Welsh" userId="S::brent.welsh@aer.ca::2cd8cb4e-e961-4201-9d66-4b7dc2a45113" providerId="AD" clId="Web-{FC76FD40-4B32-2674-7601-A3670113B6D3}" dt="2023-06-02T17:28:11.228" v="747" actId="20577"/>
          <ac:spMkLst>
            <pc:docMk/>
            <pc:sldMk cId="466247301" sldId="319"/>
            <ac:spMk id="5" creationId="{3C0DF788-3AF8-A598-1007-DFDADC5CF1F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CA" altLang="en-US"/>
          </a:p>
        </p:txBody>
      </p:sp>
      <p:sp>
        <p:nvSpPr>
          <p:cNvPr id="378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CA" alt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78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378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CA" altLang="en-US"/>
          </a:p>
        </p:txBody>
      </p:sp>
      <p:sp>
        <p:nvSpPr>
          <p:cNvPr id="378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0FB7F207-FFE8-40F7-A25C-1F9E949A4563}" type="slidenum">
              <a:rPr lang="en-CA" altLang="en-US"/>
              <a:pPr/>
              <a:t>‹#›</a:t>
            </a:fld>
            <a:endParaRPr lang="en-CA" altLang="en-US"/>
          </a:p>
        </p:txBody>
      </p:sp>
    </p:spTree>
    <p:extLst>
      <p:ext uri="{BB962C8B-B14F-4D97-AF65-F5344CB8AC3E}">
        <p14:creationId xmlns:p14="http://schemas.microsoft.com/office/powerpoint/2010/main" val="6257157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Footer Placeholder 3"/>
          <p:cNvSpPr>
            <a:spLocks noGrp="1"/>
          </p:cNvSpPr>
          <p:nvPr>
            <p:ph type="ftr" sz="quarter" idx="10"/>
          </p:nvPr>
        </p:nvSpPr>
        <p:spPr>
          <a:xfrm>
            <a:off x="4343402" y="6324600"/>
            <a:ext cx="4570413" cy="292100"/>
          </a:xfrm>
          <a:prstGeom prst="rect">
            <a:avLst/>
          </a:prstGeom>
        </p:spPr>
        <p:txBody>
          <a:bodyPr/>
          <a:lstStyle>
            <a:lvl1pPr>
              <a:defRPr/>
            </a:lvl1pPr>
          </a:lstStyle>
          <a:p>
            <a:fld id="{2422F85B-19BC-4FA8-936A-68DB80F16B7E}" type="slidenum">
              <a:rPr lang="en-CA" altLang="en-US"/>
              <a:pPr/>
              <a:t>‹#›</a:t>
            </a:fld>
            <a:endParaRPr lang="en-CA" altLang="en-US"/>
          </a:p>
        </p:txBody>
      </p:sp>
    </p:spTree>
    <p:extLst>
      <p:ext uri="{BB962C8B-B14F-4D97-AF65-F5344CB8AC3E}">
        <p14:creationId xmlns:p14="http://schemas.microsoft.com/office/powerpoint/2010/main" val="407049621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28FB77C-A579-4C06-8867-B0D873FF013E}" type="datetimeFigureOut">
              <a:rPr lang="en-CA" smtClean="0"/>
              <a:t>2023-07-19</a:t>
            </a:fld>
            <a:endParaRPr lang="en-CA"/>
          </a:p>
        </p:txBody>
      </p:sp>
      <p:sp>
        <p:nvSpPr>
          <p:cNvPr id="4" name="Footer Placeholder 3"/>
          <p:cNvSpPr>
            <a:spLocks noGrp="1"/>
          </p:cNvSpPr>
          <p:nvPr>
            <p:ph type="ftr" sz="quarter" idx="11"/>
          </p:nvPr>
        </p:nvSpPr>
        <p:spPr/>
        <p:txBody>
          <a:bodyPr/>
          <a:lstStyle/>
          <a:p>
            <a:fld id="{C580ABBB-FE93-424A-BE69-86A745470415}" type="slidenum">
              <a:rPr lang="en-CA" altLang="en-US" smtClean="0"/>
              <a:pPr/>
              <a:t>‹#›</a:t>
            </a:fld>
            <a:endParaRPr lang="en-CA" altLang="en-US"/>
          </a:p>
        </p:txBody>
      </p:sp>
      <p:sp>
        <p:nvSpPr>
          <p:cNvPr id="5" name="Slide Number Placeholder 4"/>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2126832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FB77C-A579-4C06-8867-B0D873FF013E}" type="datetimeFigureOut">
              <a:rPr lang="en-CA" smtClean="0"/>
              <a:t>2023-07-19</a:t>
            </a:fld>
            <a:endParaRPr lang="en-CA"/>
          </a:p>
        </p:txBody>
      </p:sp>
      <p:sp>
        <p:nvSpPr>
          <p:cNvPr id="3" name="Footer Placeholder 2"/>
          <p:cNvSpPr>
            <a:spLocks noGrp="1"/>
          </p:cNvSpPr>
          <p:nvPr>
            <p:ph type="ftr" sz="quarter" idx="11"/>
          </p:nvPr>
        </p:nvSpPr>
        <p:spPr/>
        <p:txBody>
          <a:bodyPr/>
          <a:lstStyle/>
          <a:p>
            <a:fld id="{856B547A-BB72-4A26-BEF0-3D061EC73523}" type="slidenum">
              <a:rPr lang="en-CA" altLang="en-US" smtClean="0"/>
              <a:pPr/>
              <a:t>‹#›</a:t>
            </a:fld>
            <a:endParaRPr lang="en-CA" altLang="en-US"/>
          </a:p>
        </p:txBody>
      </p:sp>
      <p:sp>
        <p:nvSpPr>
          <p:cNvPr id="4" name="Slide Number Placeholder 3"/>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18689966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8FB77C-A579-4C06-8867-B0D873FF013E}" type="datetimeFigureOut">
              <a:rPr lang="en-CA" smtClean="0"/>
              <a:t>2023-07-19</a:t>
            </a:fld>
            <a:endParaRPr lang="en-CA"/>
          </a:p>
        </p:txBody>
      </p:sp>
      <p:sp>
        <p:nvSpPr>
          <p:cNvPr id="6" name="Footer Placeholder 5"/>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7" name="Slide Number Placeholder 6"/>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811962149"/>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8FB77C-A579-4C06-8867-B0D873FF013E}" type="datetimeFigureOut">
              <a:rPr lang="en-CA" smtClean="0"/>
              <a:t>2023-07-19</a:t>
            </a:fld>
            <a:endParaRPr lang="en-CA"/>
          </a:p>
        </p:txBody>
      </p:sp>
      <p:sp>
        <p:nvSpPr>
          <p:cNvPr id="6" name="Footer Placeholder 5"/>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7" name="Slide Number Placeholder 6"/>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4284754504"/>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8FB77C-A579-4C06-8867-B0D873FF013E}" type="datetimeFigureOut">
              <a:rPr lang="en-CA" smtClean="0"/>
              <a:t>2023-07-19</a:t>
            </a:fld>
            <a:endParaRPr lang="en-CA"/>
          </a:p>
        </p:txBody>
      </p:sp>
      <p:sp>
        <p:nvSpPr>
          <p:cNvPr id="5" name="Footer Placeholder 4"/>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6" name="Slide Number Placeholder 5"/>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2037826823"/>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8FB77C-A579-4C06-8867-B0D873FF013E}" type="datetimeFigureOut">
              <a:rPr lang="en-CA" smtClean="0"/>
              <a:t>2023-07-19</a:t>
            </a:fld>
            <a:endParaRPr lang="en-CA"/>
          </a:p>
        </p:txBody>
      </p:sp>
      <p:sp>
        <p:nvSpPr>
          <p:cNvPr id="5" name="Footer Placeholder 4"/>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6" name="Slide Number Placeholder 5"/>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4204891017"/>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85800" y="1646238"/>
            <a:ext cx="38862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724400" y="1646238"/>
            <a:ext cx="38862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Footer Placeholder 4"/>
          <p:cNvSpPr>
            <a:spLocks noGrp="1"/>
          </p:cNvSpPr>
          <p:nvPr>
            <p:ph type="ftr" sz="quarter" idx="10"/>
          </p:nvPr>
        </p:nvSpPr>
        <p:spPr>
          <a:xfrm>
            <a:off x="4343402" y="6324600"/>
            <a:ext cx="4570413" cy="292100"/>
          </a:xfrm>
          <a:prstGeom prst="rect">
            <a:avLst/>
          </a:prstGeom>
        </p:spPr>
        <p:txBody>
          <a:bodyPr/>
          <a:lstStyle>
            <a:lvl1pPr>
              <a:defRPr/>
            </a:lvl1pPr>
          </a:lstStyle>
          <a:p>
            <a:fld id="{94D62312-BEAA-4E36-B31D-F7912D0A43C6}" type="slidenum">
              <a:rPr lang="en-CA" altLang="en-US"/>
              <a:pPr/>
              <a:t>‹#›</a:t>
            </a:fld>
            <a:endParaRPr lang="en-CA" altLang="en-US"/>
          </a:p>
        </p:txBody>
      </p:sp>
    </p:spTree>
    <p:extLst>
      <p:ext uri="{BB962C8B-B14F-4D97-AF65-F5344CB8AC3E}">
        <p14:creationId xmlns:p14="http://schemas.microsoft.com/office/powerpoint/2010/main" val="356380801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Footer Placeholder 2"/>
          <p:cNvSpPr>
            <a:spLocks noGrp="1"/>
          </p:cNvSpPr>
          <p:nvPr>
            <p:ph type="ftr" sz="quarter" idx="10"/>
          </p:nvPr>
        </p:nvSpPr>
        <p:spPr>
          <a:xfrm>
            <a:off x="4343402" y="6324600"/>
            <a:ext cx="4570413" cy="292100"/>
          </a:xfrm>
          <a:prstGeom prst="rect">
            <a:avLst/>
          </a:prstGeom>
        </p:spPr>
        <p:txBody>
          <a:bodyPr/>
          <a:lstStyle>
            <a:lvl1pPr>
              <a:defRPr/>
            </a:lvl1pPr>
          </a:lstStyle>
          <a:p>
            <a:fld id="{C580ABBB-FE93-424A-BE69-86A745470415}" type="slidenum">
              <a:rPr lang="en-CA" altLang="en-US"/>
              <a:pPr/>
              <a:t>‹#›</a:t>
            </a:fld>
            <a:endParaRPr lang="en-CA" altLang="en-US"/>
          </a:p>
        </p:txBody>
      </p:sp>
    </p:spTree>
    <p:extLst>
      <p:ext uri="{BB962C8B-B14F-4D97-AF65-F5344CB8AC3E}">
        <p14:creationId xmlns:p14="http://schemas.microsoft.com/office/powerpoint/2010/main" val="266875256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343402" y="6324600"/>
            <a:ext cx="4570413" cy="292100"/>
          </a:xfrm>
          <a:prstGeom prst="rect">
            <a:avLst/>
          </a:prstGeom>
        </p:spPr>
        <p:txBody>
          <a:bodyPr/>
          <a:lstStyle>
            <a:lvl1pPr>
              <a:defRPr/>
            </a:lvl1pPr>
          </a:lstStyle>
          <a:p>
            <a:fld id="{856B547A-BB72-4A26-BEF0-3D061EC73523}" type="slidenum">
              <a:rPr lang="en-CA" altLang="en-US"/>
              <a:pPr/>
              <a:t>‹#›</a:t>
            </a:fld>
            <a:endParaRPr lang="en-CA" altLang="en-US"/>
          </a:p>
        </p:txBody>
      </p:sp>
    </p:spTree>
    <p:extLst>
      <p:ext uri="{BB962C8B-B14F-4D97-AF65-F5344CB8AC3E}">
        <p14:creationId xmlns:p14="http://schemas.microsoft.com/office/powerpoint/2010/main" val="3330952558"/>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28FB77C-A579-4C06-8867-B0D873FF013E}" type="datetimeFigureOut">
              <a:rPr lang="en-CA" smtClean="0"/>
              <a:t>2023-07-19</a:t>
            </a:fld>
            <a:endParaRPr lang="en-CA"/>
          </a:p>
        </p:txBody>
      </p:sp>
      <p:sp>
        <p:nvSpPr>
          <p:cNvPr id="5" name="Footer Placeholder 4"/>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6" name="Slide Number Placeholder 5"/>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1200697316"/>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8FB77C-A579-4C06-8867-B0D873FF013E}" type="datetimeFigureOut">
              <a:rPr lang="en-CA" smtClean="0"/>
              <a:t>2023-07-19</a:t>
            </a:fld>
            <a:endParaRPr lang="en-CA"/>
          </a:p>
        </p:txBody>
      </p:sp>
      <p:sp>
        <p:nvSpPr>
          <p:cNvPr id="5" name="Footer Placeholder 4"/>
          <p:cNvSpPr>
            <a:spLocks noGrp="1"/>
          </p:cNvSpPr>
          <p:nvPr>
            <p:ph type="ftr" sz="quarter" idx="11"/>
          </p:nvPr>
        </p:nvSpPr>
        <p:spPr/>
        <p:txBody>
          <a:bodyPr/>
          <a:lstStyle/>
          <a:p>
            <a:fld id="{2422F85B-19BC-4FA8-936A-68DB80F16B7E}" type="slidenum">
              <a:rPr lang="en-CA" altLang="en-US" smtClean="0"/>
              <a:pPr/>
              <a:t>‹#›</a:t>
            </a:fld>
            <a:endParaRPr lang="en-CA" altLang="en-US"/>
          </a:p>
        </p:txBody>
      </p:sp>
      <p:sp>
        <p:nvSpPr>
          <p:cNvPr id="6" name="Slide Number Placeholder 5"/>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1479559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8FB77C-A579-4C06-8867-B0D873FF013E}" type="datetimeFigureOut">
              <a:rPr lang="en-CA" smtClean="0"/>
              <a:t>2023-07-19</a:t>
            </a:fld>
            <a:endParaRPr lang="en-CA"/>
          </a:p>
        </p:txBody>
      </p:sp>
      <p:sp>
        <p:nvSpPr>
          <p:cNvPr id="5" name="Footer Placeholder 4"/>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6" name="Slide Number Placeholder 5"/>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193233190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8FB77C-A579-4C06-8867-B0D873FF013E}" type="datetimeFigureOut">
              <a:rPr lang="en-CA" smtClean="0"/>
              <a:t>2023-07-19</a:t>
            </a:fld>
            <a:endParaRPr lang="en-CA"/>
          </a:p>
        </p:txBody>
      </p:sp>
      <p:sp>
        <p:nvSpPr>
          <p:cNvPr id="6" name="Footer Placeholder 5"/>
          <p:cNvSpPr>
            <a:spLocks noGrp="1"/>
          </p:cNvSpPr>
          <p:nvPr>
            <p:ph type="ftr" sz="quarter" idx="11"/>
          </p:nvPr>
        </p:nvSpPr>
        <p:spPr/>
        <p:txBody>
          <a:bodyPr/>
          <a:lstStyle/>
          <a:p>
            <a:fld id="{94D62312-BEAA-4E36-B31D-F7912D0A43C6}" type="slidenum">
              <a:rPr lang="en-CA" altLang="en-US" smtClean="0"/>
              <a:pPr/>
              <a:t>‹#›</a:t>
            </a:fld>
            <a:endParaRPr lang="en-CA" altLang="en-US"/>
          </a:p>
        </p:txBody>
      </p:sp>
      <p:sp>
        <p:nvSpPr>
          <p:cNvPr id="7" name="Slide Number Placeholder 6"/>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3641569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8FB77C-A579-4C06-8867-B0D873FF013E}" type="datetimeFigureOut">
              <a:rPr lang="en-CA" smtClean="0"/>
              <a:t>2023-07-19</a:t>
            </a:fld>
            <a:endParaRPr lang="en-CA"/>
          </a:p>
        </p:txBody>
      </p:sp>
      <p:sp>
        <p:nvSpPr>
          <p:cNvPr id="8" name="Footer Placeholder 7"/>
          <p:cNvSpPr>
            <a:spLocks noGrp="1"/>
          </p:cNvSpPr>
          <p:nvPr>
            <p:ph type="ftr" sz="quarter" idx="11"/>
          </p:nvPr>
        </p:nvSpPr>
        <p:spPr/>
        <p:txBody>
          <a:bodyPr/>
          <a:lstStyle/>
          <a:p>
            <a:pPr>
              <a:defRPr/>
            </a:pPr>
            <a:fld id="{D41DA449-B606-43FD-9F3A-DB57078C0422}" type="slidenum">
              <a:rPr lang="en-CA" altLang="en-US" smtClean="0"/>
              <a:pPr>
                <a:defRPr/>
              </a:pPr>
              <a:t>‹#›</a:t>
            </a:fld>
            <a:endParaRPr lang="en-CA" altLang="en-US" dirty="0"/>
          </a:p>
        </p:txBody>
      </p:sp>
      <p:sp>
        <p:nvSpPr>
          <p:cNvPr id="9" name="Slide Number Placeholder 8"/>
          <p:cNvSpPr>
            <a:spLocks noGrp="1"/>
          </p:cNvSpPr>
          <p:nvPr>
            <p:ph type="sldNum" sz="quarter" idx="12"/>
          </p:nvPr>
        </p:nvSpPr>
        <p:spPr/>
        <p:txBody>
          <a:bodyPr/>
          <a:lstStyle/>
          <a:p>
            <a:fld id="{A1BE428E-1D64-4703-AE9D-9CFC78B35BFC}" type="slidenum">
              <a:rPr lang="en-CA" smtClean="0"/>
              <a:t>‹#›</a:t>
            </a:fld>
            <a:endParaRPr lang="en-CA"/>
          </a:p>
        </p:txBody>
      </p:sp>
    </p:spTree>
    <p:extLst>
      <p:ext uri="{BB962C8B-B14F-4D97-AF65-F5344CB8AC3E}">
        <p14:creationId xmlns:p14="http://schemas.microsoft.com/office/powerpoint/2010/main" val="271584525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14" descr="Slid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Rectangle 2"/>
          <p:cNvSpPr>
            <a:spLocks noGrp="1" noChangeArrowheads="1"/>
          </p:cNvSpPr>
          <p:nvPr>
            <p:ph type="title"/>
          </p:nvPr>
        </p:nvSpPr>
        <p:spPr bwMode="auto">
          <a:xfrm>
            <a:off x="685800" y="304800"/>
            <a:ext cx="7924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CA" altLang="en-US"/>
          </a:p>
        </p:txBody>
      </p:sp>
      <p:sp>
        <p:nvSpPr>
          <p:cNvPr id="1027" name="Rectangle 3"/>
          <p:cNvSpPr>
            <a:spLocks noGrp="1" noChangeArrowheads="1"/>
          </p:cNvSpPr>
          <p:nvPr>
            <p:ph type="body" idx="1"/>
          </p:nvPr>
        </p:nvSpPr>
        <p:spPr bwMode="auto">
          <a:xfrm>
            <a:off x="685800" y="1646238"/>
            <a:ext cx="79248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891" marR="0" lvl="0" indent="-342891" algn="l" defTabSz="914377" rtl="0" eaLnBrk="1" fontAlgn="base" latinLnBrk="0" hangingPunct="1">
              <a:lnSpc>
                <a:spcPts val="3600"/>
              </a:lnSpc>
              <a:spcBef>
                <a:spcPts val="1800"/>
              </a:spcBef>
              <a:spcAft>
                <a:spcPct val="0"/>
              </a:spcAft>
              <a:buClrTx/>
              <a:buSzTx/>
              <a:buFontTx/>
              <a:buBlip>
                <a:blip r:embed="rId7"/>
              </a:buBlip>
              <a:tabLst/>
              <a:defRPr/>
            </a:pPr>
            <a:r>
              <a:rPr kumimoji="0" lang="en-US" altLang="en-US" sz="2800" b="0" i="0" u="none" strike="noStrike" kern="0" cap="none" spc="0" normalizeH="0" baseline="0" noProof="0">
                <a:ln>
                  <a:noFill/>
                </a:ln>
                <a:solidFill>
                  <a:srgbClr val="000000"/>
                </a:solidFill>
                <a:effectLst/>
                <a:uLnTx/>
                <a:uFillTx/>
                <a:latin typeface="+mn-lt"/>
                <a:ea typeface="+mn-ea"/>
                <a:cs typeface="+mn-cs"/>
              </a:rPr>
              <a:t>Click to edit Master text styles</a:t>
            </a:r>
          </a:p>
          <a:p>
            <a:pPr marL="342891" marR="0" lvl="1" indent="-342891" algn="l" defTabSz="914377" rtl="0" eaLnBrk="1" fontAlgn="base" latinLnBrk="0" hangingPunct="1">
              <a:lnSpc>
                <a:spcPts val="3600"/>
              </a:lnSpc>
              <a:spcBef>
                <a:spcPts val="1800"/>
              </a:spcBef>
              <a:spcAft>
                <a:spcPct val="0"/>
              </a:spcAft>
              <a:buClrTx/>
              <a:buSzTx/>
              <a:buFontTx/>
              <a:buBlip>
                <a:blip r:embed="rId7"/>
              </a:buBlip>
              <a:tabLst/>
              <a:defRPr/>
            </a:pPr>
            <a:r>
              <a:rPr kumimoji="0" lang="en-US" altLang="en-US" sz="2800" b="0" i="0" u="none" strike="noStrike" kern="0" cap="none" spc="0" normalizeH="0" baseline="0" noProof="0">
                <a:ln>
                  <a:noFill/>
                </a:ln>
                <a:solidFill>
                  <a:srgbClr val="000000"/>
                </a:solidFill>
                <a:effectLst/>
                <a:uLnTx/>
                <a:uFillTx/>
                <a:latin typeface="+mn-lt"/>
                <a:ea typeface="+mn-ea"/>
                <a:cs typeface="+mn-cs"/>
              </a:rPr>
              <a:t>Second level</a:t>
            </a:r>
          </a:p>
          <a:p>
            <a:pPr marL="342891" marR="0" lvl="2" indent="-342891" algn="l" defTabSz="914377" rtl="0" eaLnBrk="1" fontAlgn="base" latinLnBrk="0" hangingPunct="1">
              <a:lnSpc>
                <a:spcPts val="3600"/>
              </a:lnSpc>
              <a:spcBef>
                <a:spcPts val="1800"/>
              </a:spcBef>
              <a:spcAft>
                <a:spcPct val="0"/>
              </a:spcAft>
              <a:buClrTx/>
              <a:buSzTx/>
              <a:buFontTx/>
              <a:buBlip>
                <a:blip r:embed="rId7"/>
              </a:buBlip>
              <a:tabLst/>
              <a:defRPr/>
            </a:pPr>
            <a:r>
              <a:rPr kumimoji="0" lang="en-US" altLang="en-US" sz="2800" b="0" i="0" u="none" strike="noStrike" kern="0" cap="none" spc="0" normalizeH="0" baseline="0" noProof="0">
                <a:ln>
                  <a:noFill/>
                </a:ln>
                <a:solidFill>
                  <a:srgbClr val="000000"/>
                </a:solidFill>
                <a:effectLst/>
                <a:uLnTx/>
                <a:uFillTx/>
                <a:latin typeface="+mn-lt"/>
                <a:ea typeface="+mn-ea"/>
                <a:cs typeface="+mn-cs"/>
              </a:rPr>
              <a:t>Third level</a:t>
            </a:r>
          </a:p>
          <a:p>
            <a:pPr marL="342891" marR="0" lvl="3" indent="-342891" algn="l" defTabSz="914377" rtl="0" eaLnBrk="1" fontAlgn="base" latinLnBrk="0" hangingPunct="1">
              <a:lnSpc>
                <a:spcPts val="3600"/>
              </a:lnSpc>
              <a:spcBef>
                <a:spcPts val="1800"/>
              </a:spcBef>
              <a:spcAft>
                <a:spcPct val="0"/>
              </a:spcAft>
              <a:buClrTx/>
              <a:buSzTx/>
              <a:buFontTx/>
              <a:buBlip>
                <a:blip r:embed="rId7"/>
              </a:buBlip>
              <a:tabLst/>
              <a:defRPr/>
            </a:pPr>
            <a:r>
              <a:rPr kumimoji="0" lang="en-US" altLang="en-US" sz="2800" b="0" i="0" u="none" strike="noStrike" kern="0" cap="none" spc="0" normalizeH="0" baseline="0" noProof="0">
                <a:ln>
                  <a:noFill/>
                </a:ln>
                <a:solidFill>
                  <a:srgbClr val="000000"/>
                </a:solidFill>
                <a:effectLst/>
                <a:uLnTx/>
                <a:uFillTx/>
                <a:latin typeface="+mn-lt"/>
                <a:ea typeface="+mn-ea"/>
                <a:cs typeface="+mn-cs"/>
              </a:rPr>
              <a:t>Fourth level</a:t>
            </a:r>
          </a:p>
          <a:p>
            <a:pPr marL="342891" marR="0" lvl="4" indent="-342891" algn="l" defTabSz="914377" rtl="0" eaLnBrk="1" fontAlgn="base" latinLnBrk="0" hangingPunct="1">
              <a:lnSpc>
                <a:spcPts val="3600"/>
              </a:lnSpc>
              <a:spcBef>
                <a:spcPts val="1800"/>
              </a:spcBef>
              <a:spcAft>
                <a:spcPct val="0"/>
              </a:spcAft>
              <a:buClrTx/>
              <a:buSzTx/>
              <a:buFontTx/>
              <a:buBlip>
                <a:blip r:embed="rId7"/>
              </a:buBlip>
              <a:tabLst/>
              <a:defRPr/>
            </a:pPr>
            <a:r>
              <a:rPr kumimoji="0" lang="en-US" altLang="en-US" sz="2800" b="0" i="0" u="none" strike="noStrike" kern="0" cap="none" spc="0" normalizeH="0" baseline="0" noProof="0">
                <a:ln>
                  <a:noFill/>
                </a:ln>
                <a:solidFill>
                  <a:srgbClr val="000000"/>
                </a:solidFill>
                <a:effectLst/>
                <a:uLnTx/>
                <a:uFillTx/>
                <a:latin typeface="+mn-lt"/>
                <a:ea typeface="+mn-ea"/>
                <a:cs typeface="+mn-cs"/>
              </a:rPr>
              <a:t>Fifth level</a:t>
            </a:r>
            <a:endParaRPr kumimoji="0" lang="en-CA" altLang="en-US" sz="1800" b="0" i="0" u="none" strike="noStrike" kern="0" cap="none" spc="0" normalizeH="0" baseline="0" noProof="0" dirty="0">
              <a:ln>
                <a:noFill/>
              </a:ln>
              <a:solidFill>
                <a:srgbClr val="000000"/>
              </a:solidFill>
              <a:effectLst/>
              <a:uLnTx/>
              <a:uFillTx/>
              <a:latin typeface="+mn-lt"/>
            </a:endParaRPr>
          </a:p>
        </p:txBody>
      </p:sp>
      <p:sp>
        <p:nvSpPr>
          <p:cNvPr id="8" name="Rectangle 1"/>
          <p:cNvSpPr>
            <a:spLocks noChangeArrowheads="1"/>
          </p:cNvSpPr>
          <p:nvPr/>
        </p:nvSpPr>
        <p:spPr bwMode="auto">
          <a:xfrm>
            <a:off x="609600" y="6324605"/>
            <a:ext cx="914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Narrow" pitchFamily="34" charset="0"/>
              </a:defRPr>
            </a:lvl1pPr>
            <a:lvl2pPr marL="742950" indent="-285750" eaLnBrk="0" hangingPunct="0">
              <a:defRPr>
                <a:solidFill>
                  <a:schemeClr val="tx1"/>
                </a:solidFill>
                <a:latin typeface="Arial Narrow" pitchFamily="34" charset="0"/>
              </a:defRPr>
            </a:lvl2pPr>
            <a:lvl3pPr marL="1143000" indent="-228600" eaLnBrk="0" hangingPunct="0">
              <a:defRPr>
                <a:solidFill>
                  <a:schemeClr val="tx1"/>
                </a:solidFill>
                <a:latin typeface="Arial Narrow" pitchFamily="34" charset="0"/>
              </a:defRPr>
            </a:lvl3pPr>
            <a:lvl4pPr marL="1600200" indent="-228600" eaLnBrk="0" hangingPunct="0">
              <a:defRPr>
                <a:solidFill>
                  <a:schemeClr val="tx1"/>
                </a:solidFill>
                <a:latin typeface="Arial Narrow" pitchFamily="34" charset="0"/>
              </a:defRPr>
            </a:lvl4pPr>
            <a:lvl5pPr marL="2057400" indent="-228600" eaLnBrk="0" hangingPunct="0">
              <a:defRPr>
                <a:solidFill>
                  <a:schemeClr val="tx1"/>
                </a:solidFill>
                <a:latin typeface="Arial Narrow" pitchFamily="34" charset="0"/>
              </a:defRPr>
            </a:lvl5pPr>
            <a:lvl6pPr marL="2514600" indent="-228600" eaLnBrk="0" fontAlgn="base" hangingPunct="0">
              <a:spcBef>
                <a:spcPct val="0"/>
              </a:spcBef>
              <a:spcAft>
                <a:spcPct val="0"/>
              </a:spcAft>
              <a:defRPr>
                <a:solidFill>
                  <a:schemeClr val="tx1"/>
                </a:solidFill>
                <a:latin typeface="Arial Narrow" pitchFamily="34" charset="0"/>
              </a:defRPr>
            </a:lvl6pPr>
            <a:lvl7pPr marL="2971800" indent="-228600" eaLnBrk="0" fontAlgn="base" hangingPunct="0">
              <a:spcBef>
                <a:spcPct val="0"/>
              </a:spcBef>
              <a:spcAft>
                <a:spcPct val="0"/>
              </a:spcAft>
              <a:defRPr>
                <a:solidFill>
                  <a:schemeClr val="tx1"/>
                </a:solidFill>
                <a:latin typeface="Arial Narrow" pitchFamily="34" charset="0"/>
              </a:defRPr>
            </a:lvl7pPr>
            <a:lvl8pPr marL="3429000" indent="-228600" eaLnBrk="0" fontAlgn="base" hangingPunct="0">
              <a:spcBef>
                <a:spcPct val="0"/>
              </a:spcBef>
              <a:spcAft>
                <a:spcPct val="0"/>
              </a:spcAft>
              <a:defRPr>
                <a:solidFill>
                  <a:schemeClr val="tx1"/>
                </a:solidFill>
                <a:latin typeface="Arial Narrow" pitchFamily="34" charset="0"/>
              </a:defRPr>
            </a:lvl8pPr>
            <a:lvl9pPr marL="3886200" indent="-228600" eaLnBrk="0" fontAlgn="base" hangingPunct="0">
              <a:spcBef>
                <a:spcPct val="0"/>
              </a:spcBef>
              <a:spcAft>
                <a:spcPct val="0"/>
              </a:spcAft>
              <a:defRPr>
                <a:solidFill>
                  <a:schemeClr val="tx1"/>
                </a:solidFill>
                <a:latin typeface="Arial Narrow" pitchFamily="34" charset="0"/>
              </a:defRPr>
            </a:lvl9pPr>
          </a:lstStyle>
          <a:p>
            <a:pPr eaLnBrk="1" hangingPunct="1">
              <a:defRPr/>
            </a:pPr>
            <a:r>
              <a:rPr lang="en-CA" altLang="en-US" sz="1400" b="1" dirty="0">
                <a:latin typeface="Arial" charset="0"/>
              </a:rPr>
              <a:t>AGS</a:t>
            </a:r>
            <a:endParaRPr lang="en-CA" altLang="en-US" b="1" dirty="0">
              <a:latin typeface="Arial" charset="0"/>
            </a:endParaRPr>
          </a:p>
        </p:txBody>
      </p:sp>
      <p:sp>
        <p:nvSpPr>
          <p:cNvPr id="9" name="Rectangle 7"/>
          <p:cNvSpPr>
            <a:spLocks noGrp="1" noChangeArrowheads="1"/>
          </p:cNvSpPr>
          <p:nvPr>
            <p:ph type="ftr" sz="quarter" idx="3"/>
          </p:nvPr>
        </p:nvSpPr>
        <p:spPr bwMode="auto">
          <a:xfrm>
            <a:off x="4343402" y="6324600"/>
            <a:ext cx="4570413"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1">
                <a:latin typeface="+mn-lt"/>
              </a:defRPr>
            </a:lvl1pPr>
          </a:lstStyle>
          <a:p>
            <a:pPr>
              <a:defRPr/>
            </a:pPr>
            <a:fld id="{D41DA449-B606-43FD-9F3A-DB57078C0422}" type="slidenum">
              <a:rPr lang="en-CA" altLang="en-US"/>
              <a:pPr>
                <a:defRPr/>
              </a:pPr>
              <a:t>‹#›</a:t>
            </a:fld>
            <a:endParaRPr lang="en-CA" altLang="en-US" dirty="0"/>
          </a:p>
        </p:txBody>
      </p:sp>
    </p:spTree>
  </p:cSld>
  <p:clrMap bg1="lt1" tx1="dk1" bg2="lt2" tx2="dk2" accent1="accent1" accent2="accent2" accent3="accent3" accent4="accent4" accent5="accent5" accent6="accent6" hlink="hlink" folHlink="folHlink"/>
  <p:sldLayoutIdLst>
    <p:sldLayoutId id="2147483650" r:id="rId1"/>
    <p:sldLayoutId id="2147483652" r:id="rId2"/>
    <p:sldLayoutId id="2147483654" r:id="rId3"/>
    <p:sldLayoutId id="2147483655" r:id="rId4"/>
  </p:sldLayoutIdLst>
  <p:transition spd="slow"/>
  <p:hf sldNum="0" hdr="0" dt="0"/>
  <p:txStyles>
    <p:titleStyle>
      <a:lvl1pPr algn="l" rtl="0" eaLnBrk="1" fontAlgn="base" hangingPunct="1">
        <a:spcBef>
          <a:spcPct val="0"/>
        </a:spcBef>
        <a:spcAft>
          <a:spcPct val="0"/>
        </a:spcAft>
        <a:defRPr sz="3600" b="1">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charset="0"/>
        </a:defRPr>
      </a:lvl2pPr>
      <a:lvl3pPr algn="l" rtl="0" eaLnBrk="1" fontAlgn="base" hangingPunct="1">
        <a:spcBef>
          <a:spcPct val="0"/>
        </a:spcBef>
        <a:spcAft>
          <a:spcPct val="0"/>
        </a:spcAft>
        <a:defRPr sz="3600" b="1">
          <a:solidFill>
            <a:schemeClr val="bg2"/>
          </a:solidFill>
          <a:latin typeface="Arial" charset="0"/>
        </a:defRPr>
      </a:lvl3pPr>
      <a:lvl4pPr algn="l" rtl="0" eaLnBrk="1" fontAlgn="base" hangingPunct="1">
        <a:spcBef>
          <a:spcPct val="0"/>
        </a:spcBef>
        <a:spcAft>
          <a:spcPct val="0"/>
        </a:spcAft>
        <a:defRPr sz="3600" b="1">
          <a:solidFill>
            <a:schemeClr val="bg2"/>
          </a:solidFill>
          <a:latin typeface="Arial" charset="0"/>
        </a:defRPr>
      </a:lvl4pPr>
      <a:lvl5pPr algn="l" rtl="0" eaLnBrk="1" fontAlgn="base" hangingPunct="1">
        <a:spcBef>
          <a:spcPct val="0"/>
        </a:spcBef>
        <a:spcAft>
          <a:spcPct val="0"/>
        </a:spcAft>
        <a:defRPr sz="3600" b="1">
          <a:solidFill>
            <a:schemeClr val="bg2"/>
          </a:solidFill>
          <a:latin typeface="Arial" charset="0"/>
        </a:defRPr>
      </a:lvl5pPr>
      <a:lvl6pPr marL="457189" algn="l" rtl="0" eaLnBrk="1" fontAlgn="base" hangingPunct="1">
        <a:spcBef>
          <a:spcPct val="0"/>
        </a:spcBef>
        <a:spcAft>
          <a:spcPct val="0"/>
        </a:spcAft>
        <a:defRPr sz="3600" b="1">
          <a:solidFill>
            <a:schemeClr val="bg2"/>
          </a:solidFill>
          <a:latin typeface="Arial" charset="0"/>
        </a:defRPr>
      </a:lvl6pPr>
      <a:lvl7pPr marL="914377" algn="l" rtl="0" eaLnBrk="1" fontAlgn="base" hangingPunct="1">
        <a:spcBef>
          <a:spcPct val="0"/>
        </a:spcBef>
        <a:spcAft>
          <a:spcPct val="0"/>
        </a:spcAft>
        <a:defRPr sz="3600" b="1">
          <a:solidFill>
            <a:schemeClr val="bg2"/>
          </a:solidFill>
          <a:latin typeface="Arial" charset="0"/>
        </a:defRPr>
      </a:lvl7pPr>
      <a:lvl8pPr marL="1371566" algn="l" rtl="0" eaLnBrk="1" fontAlgn="base" hangingPunct="1">
        <a:spcBef>
          <a:spcPct val="0"/>
        </a:spcBef>
        <a:spcAft>
          <a:spcPct val="0"/>
        </a:spcAft>
        <a:defRPr sz="3600" b="1">
          <a:solidFill>
            <a:schemeClr val="bg2"/>
          </a:solidFill>
          <a:latin typeface="Arial" charset="0"/>
        </a:defRPr>
      </a:lvl8pPr>
      <a:lvl9pPr marL="1828754" algn="l" rtl="0" eaLnBrk="1" fontAlgn="base" hangingPunct="1">
        <a:spcBef>
          <a:spcPct val="0"/>
        </a:spcBef>
        <a:spcAft>
          <a:spcPct val="0"/>
        </a:spcAft>
        <a:defRPr sz="3600" b="1">
          <a:solidFill>
            <a:schemeClr val="bg2"/>
          </a:solidFill>
          <a:latin typeface="Arial" charset="0"/>
        </a:defRPr>
      </a:lvl9pPr>
    </p:titleStyle>
    <p:bodyStyle>
      <a:lvl1pPr marL="342891" marR="0" indent="-342891" algn="l" defTabSz="914377" rtl="0" eaLnBrk="1" fontAlgn="base" latinLnBrk="0" hangingPunct="1">
        <a:lnSpc>
          <a:spcPts val="3600"/>
        </a:lnSpc>
        <a:spcBef>
          <a:spcPts val="1800"/>
        </a:spcBef>
        <a:spcAft>
          <a:spcPct val="0"/>
        </a:spcAft>
        <a:buClrTx/>
        <a:buSzTx/>
        <a:buFontTx/>
        <a:buBlip>
          <a:blip r:embed="rId7"/>
        </a:buBlip>
        <a:tabLst/>
        <a:defRPr sz="2800">
          <a:solidFill>
            <a:schemeClr val="tx1"/>
          </a:solidFill>
          <a:latin typeface="+mn-lt"/>
          <a:ea typeface="+mn-ea"/>
          <a:cs typeface="+mn-cs"/>
        </a:defRPr>
      </a:lvl1pPr>
      <a:lvl2pPr marL="690545" marR="0" indent="-349242" algn="l" defTabSz="914377" rtl="0" eaLnBrk="1" fontAlgn="base" latinLnBrk="0" hangingPunct="1">
        <a:lnSpc>
          <a:spcPts val="3300"/>
        </a:lnSpc>
        <a:spcBef>
          <a:spcPts val="600"/>
        </a:spcBef>
        <a:spcAft>
          <a:spcPct val="0"/>
        </a:spcAft>
        <a:buClrTx/>
        <a:buSzTx/>
        <a:buFont typeface="Arial" charset="0"/>
        <a:buChar char="•"/>
        <a:tabLst/>
        <a:defRPr sz="2500">
          <a:solidFill>
            <a:schemeClr val="tx1"/>
          </a:solidFill>
          <a:latin typeface="+mn-lt"/>
        </a:defRPr>
      </a:lvl2pPr>
      <a:lvl3pPr marL="1030262" marR="0" indent="-339717" algn="l" defTabSz="914377" rtl="0" eaLnBrk="1" fontAlgn="base" latinLnBrk="0" hangingPunct="1">
        <a:lnSpc>
          <a:spcPts val="3100"/>
        </a:lnSpc>
        <a:spcBef>
          <a:spcPts val="600"/>
        </a:spcBef>
        <a:spcAft>
          <a:spcPct val="0"/>
        </a:spcAft>
        <a:buClrTx/>
        <a:buSzTx/>
        <a:buFont typeface="Arial" charset="0"/>
        <a:buChar char="–"/>
        <a:tabLst/>
        <a:defRPr sz="2300">
          <a:solidFill>
            <a:schemeClr val="tx1"/>
          </a:solidFill>
          <a:latin typeface="+mn-lt"/>
        </a:defRPr>
      </a:lvl3pPr>
      <a:lvl4pPr marL="1371566" marR="0" indent="-341305" algn="l" defTabSz="914377" rtl="0" eaLnBrk="1" fontAlgn="base" latinLnBrk="0" hangingPunct="1">
        <a:lnSpc>
          <a:spcPts val="2900"/>
        </a:lnSpc>
        <a:spcBef>
          <a:spcPts val="600"/>
        </a:spcBef>
        <a:spcAft>
          <a:spcPct val="0"/>
        </a:spcAft>
        <a:buClrTx/>
        <a:buSzTx/>
        <a:buFontTx/>
        <a:buBlip>
          <a:blip r:embed="rId7"/>
        </a:buBlip>
        <a:tabLst/>
        <a:defRPr sz="2100">
          <a:solidFill>
            <a:schemeClr val="tx1"/>
          </a:solidFill>
          <a:latin typeface="+mn-lt"/>
        </a:defRPr>
      </a:lvl4pPr>
      <a:lvl5pPr marL="1712871" marR="0" indent="-341305" algn="l" defTabSz="914377" rtl="0" eaLnBrk="1" fontAlgn="base" latinLnBrk="0" hangingPunct="1">
        <a:lnSpc>
          <a:spcPts val="2600"/>
        </a:lnSpc>
        <a:spcBef>
          <a:spcPts val="300"/>
        </a:spcBef>
        <a:spcAft>
          <a:spcPct val="0"/>
        </a:spcAft>
        <a:buClrTx/>
        <a:buSzTx/>
        <a:buFont typeface="Arial" charset="0"/>
        <a:buChar char="•"/>
        <a:tabLst/>
        <a:defRPr>
          <a:solidFill>
            <a:schemeClr val="tx1"/>
          </a:solidFill>
          <a:latin typeface="+mn-lt"/>
        </a:defRPr>
      </a:lvl5pPr>
      <a:lvl6pPr marL="2514537" indent="-228594" algn="l" rtl="0" eaLnBrk="1" fontAlgn="base" hangingPunct="1">
        <a:lnSpc>
          <a:spcPts val="2600"/>
        </a:lnSpc>
        <a:spcBef>
          <a:spcPts val="300"/>
        </a:spcBef>
        <a:spcAft>
          <a:spcPct val="0"/>
        </a:spcAft>
        <a:buBlip>
          <a:blip r:embed="rId8"/>
        </a:buBlip>
        <a:defRPr>
          <a:solidFill>
            <a:schemeClr val="tx1"/>
          </a:solidFill>
          <a:latin typeface="+mn-lt"/>
        </a:defRPr>
      </a:lvl6pPr>
      <a:lvl7pPr marL="2971726" indent="-228594" algn="l" rtl="0" eaLnBrk="1" fontAlgn="base" hangingPunct="1">
        <a:lnSpc>
          <a:spcPts val="2600"/>
        </a:lnSpc>
        <a:spcBef>
          <a:spcPts val="300"/>
        </a:spcBef>
        <a:spcAft>
          <a:spcPct val="0"/>
        </a:spcAft>
        <a:buBlip>
          <a:blip r:embed="rId8"/>
        </a:buBlip>
        <a:defRPr>
          <a:solidFill>
            <a:schemeClr val="tx1"/>
          </a:solidFill>
          <a:latin typeface="+mn-lt"/>
        </a:defRPr>
      </a:lvl7pPr>
      <a:lvl8pPr marL="3428914" indent="-228594" algn="l" rtl="0" eaLnBrk="1" fontAlgn="base" hangingPunct="1">
        <a:lnSpc>
          <a:spcPts val="2600"/>
        </a:lnSpc>
        <a:spcBef>
          <a:spcPts val="300"/>
        </a:spcBef>
        <a:spcAft>
          <a:spcPct val="0"/>
        </a:spcAft>
        <a:buBlip>
          <a:blip r:embed="rId8"/>
        </a:buBlip>
        <a:defRPr>
          <a:solidFill>
            <a:schemeClr val="tx1"/>
          </a:solidFill>
          <a:latin typeface="+mn-lt"/>
        </a:defRPr>
      </a:lvl8pPr>
      <a:lvl9pPr marL="3886103" indent="-228594" algn="l" rtl="0" eaLnBrk="1" fontAlgn="base" hangingPunct="1">
        <a:lnSpc>
          <a:spcPts val="2600"/>
        </a:lnSpc>
        <a:spcBef>
          <a:spcPts val="300"/>
        </a:spcBef>
        <a:spcAft>
          <a:spcPct val="0"/>
        </a:spcAft>
        <a:buBlip>
          <a:blip r:embed="rId8"/>
        </a:buBlip>
        <a:defRPr>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7/19/2023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fld id="{D41DA449-B606-43FD-9F3A-DB57078C0422}" type="slidenum">
              <a:rPr lang="en-CA" altLang="en-US" smtClean="0"/>
              <a:pPr>
                <a:defRPr/>
              </a:pPr>
              <a:t>‹#›</a:t>
            </a:fld>
            <a:endParaRPr lang="en-CA" alt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502193064"/>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ags.aer.ca/data-maps-models/maps/map-610" TargetMode="External"/><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hyperlink" Target="https://ags.aer.ca/publication/dig-2021-0017"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3799" name="Text Box 7"/>
          <p:cNvSpPr txBox="1">
            <a:spLocks noChangeArrowheads="1"/>
          </p:cNvSpPr>
          <p:nvPr/>
        </p:nvSpPr>
        <p:spPr bwMode="auto">
          <a:xfrm>
            <a:off x="2915816" y="1484784"/>
            <a:ext cx="6408712" cy="355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0" lang="en-CA" altLang="en-US" sz="1800" b="1" i="0" u="none" strike="noStrike" kern="1200" cap="none" spc="0" normalizeH="0" baseline="0" noProof="0" dirty="0" err="1">
                <a:ln>
                  <a:noFill/>
                </a:ln>
                <a:solidFill>
                  <a:srgbClr val="000000"/>
                </a:solidFill>
                <a:effectLst/>
                <a:uLnTx/>
                <a:uFillTx/>
                <a:latin typeface="Arial" charset="0"/>
                <a:ea typeface="+mn-ea"/>
                <a:cs typeface="+mn-cs"/>
              </a:rPr>
              <a:t>Groundwate</a:t>
            </a:r>
            <a:r>
              <a:rPr lang="en-CA" altLang="en-US" sz="1800" b="1" dirty="0">
                <a:solidFill>
                  <a:srgbClr val="000000"/>
                </a:solidFill>
                <a:latin typeface="Arial" charset="0"/>
              </a:rPr>
              <a:t>r Quantity Indicators for Oil Sands Monitoring</a:t>
            </a:r>
            <a:endParaRPr kumimoji="0" lang="en-CA" altLang="en-US" sz="1800" b="1" i="0" u="none" strike="noStrike" kern="1200" cap="none" spc="0" normalizeH="0" baseline="0" noProof="0" dirty="0">
              <a:ln>
                <a:noFill/>
              </a:ln>
              <a:solidFill>
                <a:srgbClr val="000000"/>
              </a:solidFill>
              <a:effectLst/>
              <a:uLnTx/>
              <a:uFillTx/>
              <a:latin typeface="Arial" charset="0"/>
              <a:ea typeface="+mn-ea"/>
              <a:cs typeface="+mn-cs"/>
            </a:endParaRPr>
          </a:p>
          <a:p>
            <a:pPr>
              <a:spcBef>
                <a:spcPct val="50000"/>
              </a:spcBef>
            </a:pPr>
            <a:r>
              <a:rPr lang="en-CA" altLang="en-US" b="1" dirty="0">
                <a:solidFill>
                  <a:schemeClr val="bg1">
                    <a:lumMod val="50000"/>
                  </a:schemeClr>
                </a:solidFill>
                <a:latin typeface="Arial" charset="0"/>
              </a:rPr>
              <a:t>May, 2023</a:t>
            </a:r>
          </a:p>
          <a:p>
            <a:pPr>
              <a:spcBef>
                <a:spcPct val="50000"/>
              </a:spcBef>
            </a:pPr>
            <a:r>
              <a:rPr lang="en-CA" altLang="en-US" b="1" dirty="0">
                <a:solidFill>
                  <a:schemeClr val="bg1">
                    <a:lumMod val="50000"/>
                  </a:schemeClr>
                </a:solidFill>
                <a:latin typeface="Arial" charset="0"/>
              </a:rPr>
              <a:t>Documentation for Submission of Deliverables:</a:t>
            </a:r>
          </a:p>
          <a:p>
            <a:pPr marL="342900" indent="-342900">
              <a:spcBef>
                <a:spcPct val="50000"/>
              </a:spcBef>
              <a:buAutoNum type="arabicParenR"/>
            </a:pPr>
            <a:r>
              <a:rPr lang="en-CA" altLang="en-US" b="1" dirty="0">
                <a:solidFill>
                  <a:schemeClr val="bg1">
                    <a:lumMod val="50000"/>
                  </a:schemeClr>
                </a:solidFill>
                <a:latin typeface="Arial" charset="0"/>
              </a:rPr>
              <a:t>Data Availability</a:t>
            </a:r>
          </a:p>
          <a:p>
            <a:pPr marL="342900" indent="-342900">
              <a:spcBef>
                <a:spcPct val="50000"/>
              </a:spcBef>
              <a:buAutoNum type="arabicParenR"/>
            </a:pPr>
            <a:r>
              <a:rPr lang="en-CA" altLang="en-US" b="1" dirty="0">
                <a:solidFill>
                  <a:schemeClr val="bg1">
                    <a:lumMod val="50000"/>
                  </a:schemeClr>
                </a:solidFill>
                <a:latin typeface="Arial" charset="0"/>
              </a:rPr>
              <a:t>Digital Data Set</a:t>
            </a:r>
          </a:p>
          <a:p>
            <a:pPr>
              <a:spcBef>
                <a:spcPct val="50000"/>
              </a:spcBef>
            </a:pPr>
            <a:r>
              <a:rPr lang="en-CA" altLang="en-US" b="1" dirty="0">
                <a:solidFill>
                  <a:schemeClr val="bg1">
                    <a:lumMod val="50000"/>
                  </a:schemeClr>
                </a:solidFill>
                <a:latin typeface="Arial" charset="0"/>
              </a:rPr>
              <a:t>By: Jordan Brinsky, Brent Welsh, Dan Palombi</a:t>
            </a:r>
          </a:p>
          <a:p>
            <a:pPr>
              <a:spcBef>
                <a:spcPct val="50000"/>
              </a:spcBef>
            </a:pPr>
            <a:endParaRPr lang="en-CA" altLang="en-US" b="1" dirty="0">
              <a:solidFill>
                <a:schemeClr val="bg2"/>
              </a:solidFill>
              <a:latin typeface="Arial" charset="0"/>
            </a:endParaRPr>
          </a:p>
          <a:p>
            <a:pPr>
              <a:spcBef>
                <a:spcPct val="50000"/>
              </a:spcBef>
            </a:pPr>
            <a:endParaRPr lang="en-CA" altLang="en-US" b="1" dirty="0">
              <a:solidFill>
                <a:schemeClr val="bg2"/>
              </a:solidFill>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3CECEAD-BB2E-D59D-4D8A-D73D1224B71F}"/>
              </a:ext>
            </a:extLst>
          </p:cNvPr>
          <p:cNvSpPr>
            <a:spLocks noGrp="1"/>
          </p:cNvSpPr>
          <p:nvPr>
            <p:ph type="ftr" sz="quarter" idx="11"/>
          </p:nvPr>
        </p:nvSpPr>
        <p:spPr/>
        <p:txBody>
          <a:bodyPr/>
          <a:lstStyle/>
          <a:p>
            <a:fld id="{856B547A-BB72-4A26-BEF0-3D061EC73523}" type="slidenum">
              <a:rPr lang="en-CA" altLang="en-US" smtClean="0"/>
              <a:pPr/>
              <a:t>10</a:t>
            </a:fld>
            <a:endParaRPr lang="en-CA" altLang="en-US"/>
          </a:p>
        </p:txBody>
      </p:sp>
      <p:pic>
        <p:nvPicPr>
          <p:cNvPr id="4" name="Picture 3" descr="A picture containing map, text, diagram&#10;&#10;Description automatically generated">
            <a:extLst>
              <a:ext uri="{FF2B5EF4-FFF2-40B4-BE49-F238E27FC236}">
                <a16:creationId xmlns:a16="http://schemas.microsoft.com/office/drawing/2014/main" id="{0C038875-9A48-3206-967F-E0C9E0B268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254" y="1196751"/>
            <a:ext cx="4294130" cy="5557109"/>
          </a:xfrm>
          <a:prstGeom prst="rect">
            <a:avLst/>
          </a:prstGeom>
          <a:ln w="12700">
            <a:solidFill>
              <a:schemeClr val="tx1">
                <a:lumMod val="95000"/>
                <a:lumOff val="5000"/>
              </a:schemeClr>
            </a:solidFill>
          </a:ln>
        </p:spPr>
      </p:pic>
      <p:pic>
        <p:nvPicPr>
          <p:cNvPr id="6" name="Picture 5" descr="A picture containing map, text&#10;&#10;Description automatically generated">
            <a:extLst>
              <a:ext uri="{FF2B5EF4-FFF2-40B4-BE49-F238E27FC236}">
                <a16:creationId xmlns:a16="http://schemas.microsoft.com/office/drawing/2014/main" id="{472FCA22-95D5-17EC-3B93-0F5C134F82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0618" y="1196751"/>
            <a:ext cx="4294128" cy="5557106"/>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77AAD0E0-4715-F5C4-8542-58DF6FFB0D73}"/>
              </a:ext>
            </a:extLst>
          </p:cNvPr>
          <p:cNvSpPr txBox="1"/>
          <p:nvPr/>
        </p:nvSpPr>
        <p:spPr>
          <a:xfrm>
            <a:off x="1619672" y="441058"/>
            <a:ext cx="6912768" cy="369332"/>
          </a:xfrm>
          <a:prstGeom prst="rect">
            <a:avLst/>
          </a:prstGeom>
          <a:noFill/>
        </p:spPr>
        <p:txBody>
          <a:bodyPr wrap="square" rtlCol="0">
            <a:spAutoFit/>
          </a:bodyPr>
          <a:lstStyle/>
          <a:p>
            <a:r>
              <a:rPr lang="en-US" b="1" u="sng" dirty="0"/>
              <a:t>Utting, 2021 SAOS </a:t>
            </a:r>
            <a:r>
              <a:rPr lang="en-US" b="1" u="sng" dirty="0" err="1"/>
              <a:t>Geobodies</a:t>
            </a:r>
            <a:r>
              <a:rPr lang="en-US" b="1" u="sng" dirty="0"/>
              <a:t> – Bronson and Bonnyville </a:t>
            </a:r>
            <a:endParaRPr lang="en-CA" b="1" u="sng" dirty="0"/>
          </a:p>
        </p:txBody>
      </p:sp>
    </p:spTree>
    <p:extLst>
      <p:ext uri="{BB962C8B-B14F-4D97-AF65-F5344CB8AC3E}">
        <p14:creationId xmlns:p14="http://schemas.microsoft.com/office/powerpoint/2010/main" val="3688528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8ACE2C-9971-27A8-329A-5CFE390B5F1E}"/>
              </a:ext>
            </a:extLst>
          </p:cNvPr>
          <p:cNvSpPr>
            <a:spLocks noGrp="1"/>
          </p:cNvSpPr>
          <p:nvPr>
            <p:ph type="ftr" sz="quarter" idx="11"/>
          </p:nvPr>
        </p:nvSpPr>
        <p:spPr/>
        <p:txBody>
          <a:bodyPr/>
          <a:lstStyle/>
          <a:p>
            <a:fld id="{856B547A-BB72-4A26-BEF0-3D061EC73523}" type="slidenum">
              <a:rPr lang="en-CA" altLang="en-US" smtClean="0"/>
              <a:pPr/>
              <a:t>11</a:t>
            </a:fld>
            <a:endParaRPr lang="en-CA" altLang="en-US"/>
          </a:p>
        </p:txBody>
      </p:sp>
      <p:sp>
        <p:nvSpPr>
          <p:cNvPr id="4" name="TextBox 3">
            <a:extLst>
              <a:ext uri="{FF2B5EF4-FFF2-40B4-BE49-F238E27FC236}">
                <a16:creationId xmlns:a16="http://schemas.microsoft.com/office/drawing/2014/main" id="{996E3619-9801-33BA-0F21-FEE940A8A753}"/>
              </a:ext>
            </a:extLst>
          </p:cNvPr>
          <p:cNvSpPr txBox="1"/>
          <p:nvPr/>
        </p:nvSpPr>
        <p:spPr>
          <a:xfrm>
            <a:off x="683568" y="1268760"/>
            <a:ext cx="5554985" cy="2308324"/>
          </a:xfrm>
          <a:prstGeom prst="rect">
            <a:avLst/>
          </a:prstGeom>
          <a:noFill/>
        </p:spPr>
        <p:txBody>
          <a:bodyPr wrap="square" lIns="91440" tIns="45720" rIns="91440" bIns="45720" rtlCol="0" anchor="t">
            <a:spAutoFit/>
          </a:bodyPr>
          <a:lstStyle/>
          <a:p>
            <a:r>
              <a:rPr lang="en-CA" dirty="0"/>
              <a:t>Summary of the nomenclature changes in Utting (In Press) and Hartman (In Press)</a:t>
            </a:r>
          </a:p>
          <a:p>
            <a:endParaRPr lang="en-CA" dirty="0"/>
          </a:p>
          <a:p>
            <a:r>
              <a:rPr lang="en-CA" dirty="0"/>
              <a:t>Empress Unit 1 </a:t>
            </a:r>
            <a:r>
              <a:rPr lang="en-CA" dirty="0">
                <a:sym typeface="Wingdings" panose="05000000000000000000" pitchFamily="2" charset="2"/>
              </a:rPr>
              <a:t> House member </a:t>
            </a:r>
            <a:r>
              <a:rPr lang="en-CA" dirty="0" err="1">
                <a:sym typeface="Wingdings" panose="05000000000000000000" pitchFamily="2" charset="2"/>
              </a:rPr>
              <a:t>Ipiatik</a:t>
            </a:r>
            <a:r>
              <a:rPr lang="en-CA" dirty="0">
                <a:sym typeface="Wingdings" panose="05000000000000000000" pitchFamily="2" charset="2"/>
              </a:rPr>
              <a:t> Formation</a:t>
            </a:r>
          </a:p>
          <a:p>
            <a:r>
              <a:rPr lang="en-CA" dirty="0">
                <a:sym typeface="Wingdings" panose="05000000000000000000" pitchFamily="2" charset="2"/>
              </a:rPr>
              <a:t>Empress Unit 2  </a:t>
            </a:r>
            <a:r>
              <a:rPr lang="en-CA" dirty="0" err="1">
                <a:sym typeface="Wingdings" panose="05000000000000000000" pitchFamily="2" charset="2"/>
              </a:rPr>
              <a:t>Wappau</a:t>
            </a:r>
            <a:r>
              <a:rPr lang="en-CA" dirty="0">
                <a:sym typeface="Wingdings" panose="05000000000000000000" pitchFamily="2" charset="2"/>
              </a:rPr>
              <a:t> member </a:t>
            </a:r>
            <a:r>
              <a:rPr lang="en-CA" dirty="0" err="1">
                <a:sym typeface="Wingdings" panose="05000000000000000000" pitchFamily="2" charset="2"/>
              </a:rPr>
              <a:t>Ipiatik</a:t>
            </a:r>
            <a:r>
              <a:rPr lang="en-CA" dirty="0">
                <a:sym typeface="Wingdings" panose="05000000000000000000" pitchFamily="2" charset="2"/>
              </a:rPr>
              <a:t> Formation</a:t>
            </a:r>
          </a:p>
          <a:p>
            <a:r>
              <a:rPr lang="en-CA" dirty="0">
                <a:sym typeface="Wingdings" panose="05000000000000000000" pitchFamily="2" charset="2"/>
              </a:rPr>
              <a:t>Empress Unit 3  Calder member </a:t>
            </a:r>
            <a:r>
              <a:rPr lang="en-CA" dirty="0" err="1">
                <a:sym typeface="Wingdings" panose="05000000000000000000" pitchFamily="2" charset="2"/>
              </a:rPr>
              <a:t>Ipiatik</a:t>
            </a:r>
            <a:r>
              <a:rPr lang="en-CA" dirty="0">
                <a:sym typeface="Wingdings" panose="05000000000000000000" pitchFamily="2" charset="2"/>
              </a:rPr>
              <a:t> Formation</a:t>
            </a:r>
          </a:p>
          <a:p>
            <a:r>
              <a:rPr lang="en-CA" dirty="0">
                <a:latin typeface="Arial Narrow"/>
                <a:sym typeface="Wingdings" panose="05000000000000000000" pitchFamily="2" charset="2"/>
              </a:rPr>
              <a:t>Empress Terrace  Winefred Formation of the Empress Group</a:t>
            </a:r>
            <a:endParaRPr lang="en-CA" dirty="0">
              <a:latin typeface="Arial Narrow"/>
            </a:endParaRPr>
          </a:p>
          <a:p>
            <a:endParaRPr lang="en-CA" dirty="0"/>
          </a:p>
        </p:txBody>
      </p:sp>
      <p:sp>
        <p:nvSpPr>
          <p:cNvPr id="5" name="TextBox 4">
            <a:extLst>
              <a:ext uri="{FF2B5EF4-FFF2-40B4-BE49-F238E27FC236}">
                <a16:creationId xmlns:a16="http://schemas.microsoft.com/office/drawing/2014/main" id="{3C0DF788-3AF8-A598-1007-DFDADC5CF1F1}"/>
              </a:ext>
            </a:extLst>
          </p:cNvPr>
          <p:cNvSpPr txBox="1"/>
          <p:nvPr/>
        </p:nvSpPr>
        <p:spPr>
          <a:xfrm>
            <a:off x="1619672" y="441058"/>
            <a:ext cx="6912768" cy="369332"/>
          </a:xfrm>
          <a:prstGeom prst="rect">
            <a:avLst/>
          </a:prstGeom>
          <a:noFill/>
        </p:spPr>
        <p:txBody>
          <a:bodyPr wrap="square" lIns="91440" tIns="45720" rIns="91440" bIns="45720" rtlCol="0" anchor="t">
            <a:spAutoFit/>
          </a:bodyPr>
          <a:lstStyle/>
          <a:p>
            <a:r>
              <a:rPr lang="en-US" b="1" u="sng">
                <a:latin typeface="Arial Narrow"/>
              </a:rPr>
              <a:t>Utting, In Press – New Neogene-Quaternary Nomenclature</a:t>
            </a:r>
          </a:p>
        </p:txBody>
      </p:sp>
    </p:spTree>
    <p:extLst>
      <p:ext uri="{BB962C8B-B14F-4D97-AF65-F5344CB8AC3E}">
        <p14:creationId xmlns:p14="http://schemas.microsoft.com/office/powerpoint/2010/main" val="466247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8FEEC8D-CA2C-CC0F-01F2-B2E790A6D3ED}"/>
              </a:ext>
            </a:extLst>
          </p:cNvPr>
          <p:cNvSpPr>
            <a:spLocks noGrp="1"/>
          </p:cNvSpPr>
          <p:nvPr>
            <p:ph type="ftr" sz="quarter" idx="11"/>
          </p:nvPr>
        </p:nvSpPr>
        <p:spPr/>
        <p:txBody>
          <a:bodyPr/>
          <a:lstStyle/>
          <a:p>
            <a:fld id="{856B547A-BB72-4A26-BEF0-3D061EC73523}" type="slidenum">
              <a:rPr lang="en-CA" altLang="en-US" smtClean="0"/>
              <a:pPr/>
              <a:t>12</a:t>
            </a:fld>
            <a:endParaRPr lang="en-CA" altLang="en-US"/>
          </a:p>
        </p:txBody>
      </p:sp>
      <p:sp>
        <p:nvSpPr>
          <p:cNvPr id="3" name="TextBox 2">
            <a:extLst>
              <a:ext uri="{FF2B5EF4-FFF2-40B4-BE49-F238E27FC236}">
                <a16:creationId xmlns:a16="http://schemas.microsoft.com/office/drawing/2014/main" id="{0F506C9F-8C5B-0A13-9466-36D4DE2A2E08}"/>
              </a:ext>
            </a:extLst>
          </p:cNvPr>
          <p:cNvSpPr txBox="1"/>
          <p:nvPr/>
        </p:nvSpPr>
        <p:spPr>
          <a:xfrm>
            <a:off x="1547664" y="301594"/>
            <a:ext cx="7992888" cy="369332"/>
          </a:xfrm>
          <a:prstGeom prst="rect">
            <a:avLst/>
          </a:prstGeom>
          <a:noFill/>
        </p:spPr>
        <p:txBody>
          <a:bodyPr wrap="square" rtlCol="0">
            <a:spAutoFit/>
          </a:bodyPr>
          <a:lstStyle/>
          <a:p>
            <a:r>
              <a:rPr lang="en-US" b="1" u="sng" dirty="0"/>
              <a:t>Advisian Data Allocated to </a:t>
            </a:r>
            <a:r>
              <a:rPr lang="en-US" b="1" u="sng" dirty="0" err="1"/>
              <a:t>Geobodies</a:t>
            </a:r>
            <a:r>
              <a:rPr lang="en-US" b="1" u="sng" dirty="0"/>
              <a:t> in the NAOS Region</a:t>
            </a:r>
            <a:endParaRPr lang="en-CA" b="1" u="sng" dirty="0"/>
          </a:p>
        </p:txBody>
      </p:sp>
      <p:sp>
        <p:nvSpPr>
          <p:cNvPr id="5" name="TextBox 4">
            <a:extLst>
              <a:ext uri="{FF2B5EF4-FFF2-40B4-BE49-F238E27FC236}">
                <a16:creationId xmlns:a16="http://schemas.microsoft.com/office/drawing/2014/main" id="{2D5A0CE7-5DBC-074B-A983-E9D62B8B779F}"/>
              </a:ext>
            </a:extLst>
          </p:cNvPr>
          <p:cNvSpPr txBox="1"/>
          <p:nvPr/>
        </p:nvSpPr>
        <p:spPr>
          <a:xfrm>
            <a:off x="395536" y="908706"/>
            <a:ext cx="8176964" cy="5262979"/>
          </a:xfrm>
          <a:prstGeom prst="rect">
            <a:avLst/>
          </a:prstGeom>
          <a:noFill/>
        </p:spPr>
        <p:txBody>
          <a:bodyPr wrap="square" lIns="91440" tIns="45720" rIns="91440" bIns="45720" rtlCol="0" anchor="t">
            <a:spAutoFit/>
          </a:bodyPr>
          <a:lstStyle/>
          <a:p>
            <a:pPr marL="914400" indent="-228600"/>
            <a:r>
              <a:rPr lang="en-US" sz="1200" dirty="0">
                <a:latin typeface="Arial Narrow"/>
              </a:rPr>
              <a:t>AGS received two excel tables from </a:t>
            </a:r>
            <a:r>
              <a:rPr lang="en-US" sz="1200" dirty="0" err="1">
                <a:latin typeface="Arial Narrow"/>
              </a:rPr>
              <a:t>Innotech</a:t>
            </a:r>
            <a:r>
              <a:rPr lang="en-US" sz="1200" dirty="0">
                <a:latin typeface="Arial Narrow"/>
              </a:rPr>
              <a:t> of data compiled through a data mining exercise conducted by Advisian:</a:t>
            </a:r>
            <a:endParaRPr lang="en-US" dirty="0"/>
          </a:p>
          <a:p>
            <a:pPr marL="898525" indent="-182563" defTabSz="898525">
              <a:buFont typeface="Arial" panose="020B0604020202020204" pitchFamily="34" charset="0"/>
              <a:buChar char="•"/>
            </a:pPr>
            <a:r>
              <a:rPr lang="en-US" sz="1200" dirty="0"/>
              <a:t>Table 1 (Containing well information)</a:t>
            </a:r>
          </a:p>
          <a:p>
            <a:pPr marL="914400" indent="-228600">
              <a:buFont typeface="Arial" panose="020B0604020202020204" pitchFamily="34" charset="0"/>
              <a:buChar char="•"/>
            </a:pPr>
            <a:r>
              <a:rPr lang="en-US" sz="1200" dirty="0">
                <a:latin typeface="Arial Narrow"/>
              </a:rPr>
              <a:t> Table 2 (Water Level Information)</a:t>
            </a:r>
          </a:p>
          <a:p>
            <a:pPr marL="914400" indent="-228600">
              <a:buFont typeface="Arial" panose="020B0604020202020204" pitchFamily="34" charset="0"/>
              <a:buChar char="•"/>
            </a:pPr>
            <a:endParaRPr lang="en-CA" sz="1200" dirty="0"/>
          </a:p>
          <a:p>
            <a:pPr marL="914400" indent="-228600">
              <a:buFont typeface="Arial" panose="020B0604020202020204" pitchFamily="34" charset="0"/>
              <a:buChar char="•"/>
            </a:pPr>
            <a:endParaRPr lang="en-CA" sz="1200" dirty="0"/>
          </a:p>
          <a:p>
            <a:pPr marL="914400" indent="-228600">
              <a:spcBef>
                <a:spcPts val="0"/>
              </a:spcBef>
              <a:spcAft>
                <a:spcPts val="0"/>
              </a:spcAft>
            </a:pPr>
            <a:r>
              <a:rPr lang="en-CA" sz="1200" dirty="0">
                <a:latin typeface="Arial Narrow"/>
              </a:rPr>
              <a:t>Some of the data had a formation name already allocated to it in Table 1, which is based on either; </a:t>
            </a:r>
            <a:endParaRPr lang="en-CA" sz="1200" dirty="0"/>
          </a:p>
          <a:p>
            <a:pPr marL="914400" lvl="1" indent="-228600">
              <a:buFont typeface="Arial" panose="020B0604020202020204" pitchFamily="34" charset="0"/>
              <a:buChar char="•"/>
            </a:pPr>
            <a:r>
              <a:rPr lang="en-CA" sz="1200" dirty="0"/>
              <a:t>The screened lithology, </a:t>
            </a:r>
          </a:p>
          <a:p>
            <a:pPr marL="914400" lvl="1" indent="-228600">
              <a:buFont typeface="Arial" panose="020B0604020202020204" pitchFamily="34" charset="0"/>
              <a:buChar char="•"/>
            </a:pPr>
            <a:r>
              <a:rPr lang="en-CA" sz="1200" dirty="0"/>
              <a:t>The name of the well, </a:t>
            </a:r>
          </a:p>
          <a:p>
            <a:pPr marL="914400" lvl="1" indent="-228600">
              <a:buFont typeface="Arial" panose="020B0604020202020204" pitchFamily="34" charset="0"/>
              <a:buChar char="•"/>
            </a:pPr>
            <a:r>
              <a:rPr lang="en-CA" sz="1200" dirty="0">
                <a:latin typeface="Arial Narrow"/>
              </a:rPr>
              <a:t>Formation name reported in the EIA</a:t>
            </a:r>
          </a:p>
          <a:p>
            <a:pPr marL="914400" indent="-228600"/>
            <a:endParaRPr lang="en-CA" sz="1200" dirty="0"/>
          </a:p>
          <a:p>
            <a:pPr marL="914400" indent="-228600"/>
            <a:r>
              <a:rPr lang="en-CA" sz="1200" dirty="0"/>
              <a:t>Well information included two surface elevations</a:t>
            </a:r>
          </a:p>
          <a:p>
            <a:pPr marL="914400" indent="-228600">
              <a:buFont typeface="Arial" panose="020B0604020202020204" pitchFamily="34" charset="0"/>
              <a:buChar char="•"/>
            </a:pPr>
            <a:r>
              <a:rPr lang="en-CA" sz="1200" dirty="0"/>
              <a:t>Ground surface elevation, </a:t>
            </a:r>
          </a:p>
          <a:p>
            <a:pPr marL="914400" indent="-228600">
              <a:buFont typeface="Arial" panose="020B0604020202020204" pitchFamily="34" charset="0"/>
              <a:buChar char="•"/>
            </a:pPr>
            <a:r>
              <a:rPr lang="en-CA" sz="1200" dirty="0"/>
              <a:t>Datum elevation, </a:t>
            </a:r>
          </a:p>
          <a:p>
            <a:pPr marL="914400" indent="-198755"/>
            <a:endParaRPr lang="en-CA" sz="1200" dirty="0"/>
          </a:p>
          <a:p>
            <a:pPr marL="685800"/>
            <a:r>
              <a:rPr lang="en-CA" sz="1200" dirty="0">
                <a:latin typeface="Arial Narrow"/>
              </a:rPr>
              <a:t>To allocate the data to </a:t>
            </a:r>
            <a:r>
              <a:rPr lang="en-CA" sz="1200" dirty="0" err="1">
                <a:latin typeface="Arial Narrow"/>
              </a:rPr>
              <a:t>geobodies</a:t>
            </a:r>
            <a:r>
              <a:rPr lang="en-CA" sz="1200" dirty="0">
                <a:latin typeface="Arial Narrow"/>
              </a:rPr>
              <a:t>, completion elevations were required. Most of the well details contained completion depths, which needed to be converted to elevations for allocation. Wells with geographical coordinates were brought into Arc and sampled to a 2m bare earth LiDAR grid. This LiDAR elevation was used to calculate completion elevations where necessary.  Where available, the elevation that was used to calculate a completion interval for allocation was as follows (in order):</a:t>
            </a:r>
          </a:p>
          <a:p>
            <a:pPr marL="914400" lvl="1" indent="-228600" defTabSz="300038">
              <a:buFont typeface="+mj-lt"/>
              <a:buAutoNum type="arabicPeriod"/>
            </a:pPr>
            <a:r>
              <a:rPr lang="en-CA" sz="1200" dirty="0"/>
              <a:t>Datum elevation</a:t>
            </a:r>
          </a:p>
          <a:p>
            <a:pPr marL="914400" lvl="1" indent="-228600">
              <a:buFont typeface="+mj-lt"/>
              <a:buAutoNum type="arabicPeriod"/>
            </a:pPr>
            <a:r>
              <a:rPr lang="en-CA" sz="1200" dirty="0"/>
              <a:t>Ground surface elevation</a:t>
            </a:r>
          </a:p>
          <a:p>
            <a:pPr marL="914400" lvl="1" indent="-228600">
              <a:buFont typeface="+mj-lt"/>
              <a:buAutoNum type="arabicPeriod"/>
            </a:pPr>
            <a:r>
              <a:rPr lang="en-CA" sz="1200" dirty="0">
                <a:latin typeface="Arial Narrow"/>
              </a:rPr>
              <a:t>LiDAR elevation </a:t>
            </a:r>
            <a:endParaRPr lang="en-CA" sz="1200" dirty="0"/>
          </a:p>
          <a:p>
            <a:pPr marL="914400" indent="-228600"/>
            <a:endParaRPr lang="en-CA" sz="1200" dirty="0"/>
          </a:p>
          <a:p>
            <a:pPr marL="685800"/>
            <a:r>
              <a:rPr lang="en-CA" sz="1200" dirty="0">
                <a:latin typeface="Arial Narrow"/>
              </a:rPr>
              <a:t>Wells had columns for completion intervals (listed as depths), that were used to calculate the completion interval in the following order:</a:t>
            </a:r>
          </a:p>
          <a:p>
            <a:pPr marL="914400" lvl="1" indent="-228600">
              <a:buFont typeface="+mj-lt"/>
              <a:buAutoNum type="arabicPeriod"/>
            </a:pPr>
            <a:r>
              <a:rPr lang="en-CA" sz="1200" dirty="0"/>
              <a:t>Screen depths, </a:t>
            </a:r>
          </a:p>
          <a:p>
            <a:pPr marL="914400" lvl="1" indent="-228600">
              <a:buFont typeface="+mj-lt"/>
              <a:buAutoNum type="arabicPeriod"/>
            </a:pPr>
            <a:r>
              <a:rPr lang="en-CA" sz="1200" dirty="0" err="1">
                <a:latin typeface="Arial Narrow"/>
              </a:rPr>
              <a:t>Sandpack</a:t>
            </a:r>
            <a:r>
              <a:rPr lang="en-CA" sz="1200" dirty="0">
                <a:latin typeface="Arial Narrow"/>
              </a:rPr>
              <a:t> depths, or </a:t>
            </a:r>
            <a:endParaRPr lang="en-CA" sz="1200" dirty="0"/>
          </a:p>
          <a:p>
            <a:pPr marL="914400" lvl="1" indent="-228600">
              <a:buFont typeface="+mj-lt"/>
              <a:buAutoNum type="arabicPeriod"/>
            </a:pPr>
            <a:r>
              <a:rPr lang="en-CA" sz="1200" dirty="0">
                <a:latin typeface="Arial Narrow"/>
              </a:rPr>
              <a:t>Well Bottom depths</a:t>
            </a:r>
          </a:p>
        </p:txBody>
      </p:sp>
    </p:spTree>
    <p:extLst>
      <p:ext uri="{BB962C8B-B14F-4D97-AF65-F5344CB8AC3E}">
        <p14:creationId xmlns:p14="http://schemas.microsoft.com/office/powerpoint/2010/main" val="1288992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4799257-6D0E-5565-FDBF-3E36A79C8EC4}"/>
              </a:ext>
            </a:extLst>
          </p:cNvPr>
          <p:cNvSpPr>
            <a:spLocks noGrp="1"/>
          </p:cNvSpPr>
          <p:nvPr>
            <p:ph type="ftr" sz="quarter" idx="11"/>
          </p:nvPr>
        </p:nvSpPr>
        <p:spPr>
          <a:xfrm>
            <a:off x="3028950" y="6491289"/>
            <a:ext cx="3086100" cy="365125"/>
          </a:xfrm>
        </p:spPr>
        <p:txBody>
          <a:bodyPr/>
          <a:lstStyle/>
          <a:p>
            <a:fld id="{856B547A-BB72-4A26-BEF0-3D061EC73523}" type="slidenum">
              <a:rPr lang="en-CA" altLang="en-US" smtClean="0"/>
              <a:pPr/>
              <a:t>13</a:t>
            </a:fld>
            <a:endParaRPr lang="en-CA" altLang="en-US"/>
          </a:p>
        </p:txBody>
      </p:sp>
      <p:sp>
        <p:nvSpPr>
          <p:cNvPr id="3" name="TextBox 2">
            <a:extLst>
              <a:ext uri="{FF2B5EF4-FFF2-40B4-BE49-F238E27FC236}">
                <a16:creationId xmlns:a16="http://schemas.microsoft.com/office/drawing/2014/main" id="{A87551E9-563E-BD82-91F5-DBC9A6B109A4}"/>
              </a:ext>
            </a:extLst>
          </p:cNvPr>
          <p:cNvSpPr txBox="1"/>
          <p:nvPr/>
        </p:nvSpPr>
        <p:spPr>
          <a:xfrm>
            <a:off x="575556" y="476672"/>
            <a:ext cx="7992888" cy="369332"/>
          </a:xfrm>
          <a:prstGeom prst="rect">
            <a:avLst/>
          </a:prstGeom>
          <a:noFill/>
        </p:spPr>
        <p:txBody>
          <a:bodyPr wrap="square" rtlCol="0">
            <a:spAutoFit/>
          </a:bodyPr>
          <a:lstStyle/>
          <a:p>
            <a:pPr algn="ctr"/>
            <a:r>
              <a:rPr lang="en-US" b="1" u="sng" dirty="0"/>
              <a:t>Advisian Data Summary</a:t>
            </a:r>
            <a:endParaRPr lang="en-CA" b="1" u="sng" dirty="0"/>
          </a:p>
        </p:txBody>
      </p:sp>
      <p:sp>
        <p:nvSpPr>
          <p:cNvPr id="5" name="TextBox 4">
            <a:extLst>
              <a:ext uri="{FF2B5EF4-FFF2-40B4-BE49-F238E27FC236}">
                <a16:creationId xmlns:a16="http://schemas.microsoft.com/office/drawing/2014/main" id="{77AA2815-E5E7-E690-1CD0-C3C5EB5F8E27}"/>
              </a:ext>
            </a:extLst>
          </p:cNvPr>
          <p:cNvSpPr txBox="1"/>
          <p:nvPr/>
        </p:nvSpPr>
        <p:spPr>
          <a:xfrm>
            <a:off x="971600" y="1052736"/>
            <a:ext cx="6984776" cy="550920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CA" sz="1600" dirty="0">
                <a:latin typeface="Arial Narrow"/>
              </a:rPr>
              <a:t>The allocation reported in Table 1, which was mined from</a:t>
            </a:r>
            <a:r>
              <a:rPr lang="en-CA" sz="1600">
                <a:latin typeface="Arial Narrow"/>
              </a:rPr>
              <a:t> </a:t>
            </a:r>
            <a:r>
              <a:rPr lang="en-CA" sz="1600" dirty="0">
                <a:latin typeface="Arial Narrow"/>
              </a:rPr>
              <a:t>EIAs and reports was used to determine if a well was completed in a Neogene-Quaternary aged aquifer.</a:t>
            </a:r>
          </a:p>
          <a:p>
            <a:pPr marL="285750" indent="-285750">
              <a:buFont typeface="Arial" panose="020B0604020202020204" pitchFamily="34" charset="0"/>
              <a:buChar char="•"/>
            </a:pPr>
            <a:endParaRPr lang="en-CA" sz="1600" dirty="0"/>
          </a:p>
          <a:p>
            <a:pPr marL="285750" indent="-285750">
              <a:buFont typeface="Arial" panose="020B0604020202020204" pitchFamily="34" charset="0"/>
              <a:buChar char="•"/>
            </a:pPr>
            <a:r>
              <a:rPr lang="en-CA" sz="1600" dirty="0">
                <a:latin typeface="Arial Narrow"/>
              </a:rPr>
              <a:t>Table 1 consisted of 2760 well </a:t>
            </a:r>
            <a:r>
              <a:rPr lang="en-CA" sz="1600">
                <a:latin typeface="Arial Narrow"/>
              </a:rPr>
              <a:t>IDs</a:t>
            </a:r>
            <a:endParaRPr lang="en-CA" sz="1600" dirty="0">
              <a:latin typeface="Arial Narrow"/>
            </a:endParaRPr>
          </a:p>
          <a:p>
            <a:pPr marL="285750" indent="-285750">
              <a:buFont typeface="Arial" panose="020B0604020202020204" pitchFamily="34" charset="0"/>
              <a:buChar char="•"/>
            </a:pPr>
            <a:r>
              <a:rPr lang="en-CA" sz="1600" dirty="0">
                <a:latin typeface="Arial Narrow"/>
              </a:rPr>
              <a:t>1687 well </a:t>
            </a:r>
            <a:r>
              <a:rPr lang="en-CA" sz="1600">
                <a:latin typeface="Arial Narrow"/>
              </a:rPr>
              <a:t>IDs </a:t>
            </a:r>
            <a:r>
              <a:rPr lang="en-CA" sz="1600" dirty="0">
                <a:latin typeface="Arial Narrow"/>
              </a:rPr>
              <a:t>had geographical coordinates</a:t>
            </a:r>
          </a:p>
          <a:p>
            <a:pPr marL="285750" indent="-285750">
              <a:buFont typeface="Arial" panose="020B0604020202020204" pitchFamily="34" charset="0"/>
              <a:buChar char="•"/>
            </a:pPr>
            <a:r>
              <a:rPr lang="en-CA" sz="1600" dirty="0">
                <a:latin typeface="Arial Narrow"/>
              </a:rPr>
              <a:t>871 of these wells had</a:t>
            </a:r>
            <a:r>
              <a:rPr lang="en-CA" sz="1600">
                <a:latin typeface="Arial Narrow"/>
              </a:rPr>
              <a:t> a 'Neogene-Quaternary'</a:t>
            </a:r>
            <a:r>
              <a:rPr lang="en-CA" sz="1600" dirty="0">
                <a:latin typeface="Arial Narrow"/>
              </a:rPr>
              <a:t> unit reported as the formation they were completed in</a:t>
            </a:r>
          </a:p>
          <a:p>
            <a:pPr marL="742950" lvl="1" indent="-285750">
              <a:buFont typeface="Arial" panose="020B0604020202020204" pitchFamily="34" charset="0"/>
              <a:buChar char="•"/>
            </a:pPr>
            <a:r>
              <a:rPr lang="en-CA" sz="1600" dirty="0">
                <a:latin typeface="Arial Narrow"/>
              </a:rPr>
              <a:t>829 of these had water levels reported in Table 2</a:t>
            </a:r>
          </a:p>
          <a:p>
            <a:pPr marL="285750" indent="-285750">
              <a:buFont typeface="Arial" panose="020B0604020202020204" pitchFamily="34" charset="0"/>
              <a:buChar char="•"/>
            </a:pPr>
            <a:endParaRPr lang="en-CA" sz="1600" dirty="0"/>
          </a:p>
          <a:p>
            <a:pPr marL="285750" indent="-285750">
              <a:buFont typeface="Arial" panose="020B0604020202020204" pitchFamily="34" charset="0"/>
              <a:buChar char="•"/>
            </a:pPr>
            <a:r>
              <a:rPr lang="en-CA" sz="1600" dirty="0">
                <a:latin typeface="Arial Narrow"/>
              </a:rPr>
              <a:t>An additional 296 wells had “Unknown” reported for the formation they were completed in</a:t>
            </a:r>
            <a:endParaRPr lang="en-CA" sz="1600" dirty="0"/>
          </a:p>
          <a:p>
            <a:pPr marL="742950" lvl="1" indent="-285750">
              <a:buFont typeface="Arial" panose="020B0604020202020204" pitchFamily="34" charset="0"/>
              <a:buChar char="•"/>
            </a:pPr>
            <a:r>
              <a:rPr lang="en-CA" sz="1600" dirty="0">
                <a:latin typeface="Arial Narrow"/>
              </a:rPr>
              <a:t>35 of the 296 wells had water levels reported in Table 2</a:t>
            </a:r>
          </a:p>
          <a:p>
            <a:pPr marL="742950" lvl="1" indent="-285750">
              <a:buFont typeface="Arial" panose="020B0604020202020204" pitchFamily="34" charset="0"/>
              <a:buChar char="•"/>
            </a:pPr>
            <a:r>
              <a:rPr lang="en-CA" sz="1600" dirty="0">
                <a:latin typeface="Arial Narrow"/>
              </a:rPr>
              <a:t>4 of the 35 were in Neogene-Quaternary aquifers based on allocation with the Bedrock topography map of Alberta.</a:t>
            </a:r>
          </a:p>
          <a:p>
            <a:pPr marL="742950" lvl="1" indent="-285750">
              <a:buFont typeface="Arial" panose="020B0604020202020204" pitchFamily="34" charset="0"/>
              <a:buChar char="•"/>
            </a:pPr>
            <a:r>
              <a:rPr lang="en-CA" sz="1600" dirty="0">
                <a:latin typeface="Arial Narrow"/>
              </a:rPr>
              <a:t>12 of the 35 </a:t>
            </a:r>
            <a:r>
              <a:rPr lang="en-CA" sz="1600">
                <a:latin typeface="Arial Narrow"/>
              </a:rPr>
              <a:t>did not </a:t>
            </a:r>
            <a:r>
              <a:rPr lang="en-CA" sz="1600" dirty="0">
                <a:latin typeface="Arial Narrow"/>
              </a:rPr>
              <a:t>have depths and </a:t>
            </a:r>
            <a:r>
              <a:rPr lang="en-CA" sz="1600">
                <a:latin typeface="Arial Narrow"/>
              </a:rPr>
              <a:t>were not </a:t>
            </a:r>
            <a:r>
              <a:rPr lang="en-CA" sz="1600" dirty="0">
                <a:latin typeface="Arial Narrow"/>
              </a:rPr>
              <a:t>able to </a:t>
            </a:r>
            <a:r>
              <a:rPr lang="en-CA" sz="1600">
                <a:latin typeface="Arial Narrow"/>
              </a:rPr>
              <a:t>be allocated</a:t>
            </a:r>
            <a:endParaRPr lang="en-CA" sz="1600" dirty="0">
              <a:latin typeface="Arial Narrow"/>
            </a:endParaRPr>
          </a:p>
          <a:p>
            <a:pPr marL="742950" lvl="1" indent="-285750">
              <a:buFont typeface="Arial" panose="020B0604020202020204" pitchFamily="34" charset="0"/>
              <a:buChar char="•"/>
            </a:pPr>
            <a:r>
              <a:rPr lang="en-CA" sz="1600" dirty="0">
                <a:latin typeface="Arial Narrow"/>
              </a:rPr>
              <a:t>The remaining 19 were in the bedrock according to the Bedrock topography map of Alberta</a:t>
            </a:r>
          </a:p>
          <a:p>
            <a:endParaRPr lang="en-CA" sz="1600" dirty="0"/>
          </a:p>
          <a:p>
            <a:pPr marL="285750" indent="-285750">
              <a:buFont typeface="Arial" panose="020B0604020202020204" pitchFamily="34" charset="0"/>
              <a:buChar char="•"/>
            </a:pPr>
            <a:r>
              <a:rPr lang="en-CA" sz="1600" dirty="0">
                <a:latin typeface="Arial Narrow"/>
              </a:rPr>
              <a:t>These wells were differentiated further by using the modelled </a:t>
            </a:r>
            <a:r>
              <a:rPr lang="en-CA" sz="1600" dirty="0" err="1">
                <a:latin typeface="Arial Narrow"/>
              </a:rPr>
              <a:t>geobodies</a:t>
            </a:r>
            <a:r>
              <a:rPr lang="en-CA" sz="1600" dirty="0">
                <a:latin typeface="Arial Narrow"/>
              </a:rPr>
              <a:t> from Utting (In Press) and Utting, 2021</a:t>
            </a:r>
          </a:p>
          <a:p>
            <a:pPr marL="285750" indent="-285750">
              <a:buFont typeface="Arial" panose="020B0604020202020204" pitchFamily="34" charset="0"/>
              <a:buChar char="•"/>
            </a:pPr>
            <a:endParaRPr lang="en-CA" sz="1600" dirty="0"/>
          </a:p>
          <a:p>
            <a:pPr marL="285750" indent="-285750">
              <a:buFont typeface="Arial" panose="020B0604020202020204" pitchFamily="34" charset="0"/>
              <a:buChar char="•"/>
            </a:pPr>
            <a:r>
              <a:rPr lang="en-CA" sz="1600" dirty="0">
                <a:solidFill>
                  <a:srgbClr val="FF0000"/>
                </a:solidFill>
                <a:latin typeface="Arial Narrow"/>
              </a:rPr>
              <a:t>The well details from Table 1 is attached as: </a:t>
            </a:r>
            <a:r>
              <a:rPr lang="en-CA" sz="1600" b="1" dirty="0">
                <a:solidFill>
                  <a:srgbClr val="FF0000"/>
                </a:solidFill>
                <a:latin typeface="Arial Narrow"/>
              </a:rPr>
              <a:t>advisian_table_1.xlsx</a:t>
            </a:r>
          </a:p>
        </p:txBody>
      </p:sp>
    </p:spTree>
    <p:extLst>
      <p:ext uri="{BB962C8B-B14F-4D97-AF65-F5344CB8AC3E}">
        <p14:creationId xmlns:p14="http://schemas.microsoft.com/office/powerpoint/2010/main" val="1390162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54ADFE-EC6A-C9A9-4FD4-683EDDC4338D}"/>
              </a:ext>
            </a:extLst>
          </p:cNvPr>
          <p:cNvSpPr>
            <a:spLocks noGrp="1"/>
          </p:cNvSpPr>
          <p:nvPr>
            <p:ph type="ftr" sz="quarter" idx="11"/>
          </p:nvPr>
        </p:nvSpPr>
        <p:spPr/>
        <p:txBody>
          <a:bodyPr/>
          <a:lstStyle/>
          <a:p>
            <a:fld id="{856B547A-BB72-4A26-BEF0-3D061EC73523}" type="slidenum">
              <a:rPr lang="en-CA" altLang="en-US" smtClean="0"/>
              <a:pPr/>
              <a:t>14</a:t>
            </a:fld>
            <a:endParaRPr lang="en-CA" altLang="en-US" dirty="0"/>
          </a:p>
        </p:txBody>
      </p:sp>
      <p:pic>
        <p:nvPicPr>
          <p:cNvPr id="4" name="Picture 3" descr="A picture containing text, map, diagram, plan&#10;&#10;Description automatically generated">
            <a:extLst>
              <a:ext uri="{FF2B5EF4-FFF2-40B4-BE49-F238E27FC236}">
                <a16:creationId xmlns:a16="http://schemas.microsoft.com/office/drawing/2014/main" id="{742A9E1C-4285-ABC3-647C-82B16158977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250"/>
          <a:stretch/>
        </p:blipFill>
        <p:spPr>
          <a:xfrm>
            <a:off x="4645066" y="1297468"/>
            <a:ext cx="4031394" cy="4525806"/>
          </a:xfrm>
          <a:prstGeom prst="rect">
            <a:avLst/>
          </a:prstGeom>
          <a:ln w="12700">
            <a:solidFill>
              <a:schemeClr val="tx1"/>
            </a:solidFill>
          </a:ln>
        </p:spPr>
      </p:pic>
      <p:pic>
        <p:nvPicPr>
          <p:cNvPr id="6" name="Picture 5" descr="A picture containing text, map, diagram, plan&#10;&#10;Description automatically generated">
            <a:extLst>
              <a:ext uri="{FF2B5EF4-FFF2-40B4-BE49-F238E27FC236}">
                <a16:creationId xmlns:a16="http://schemas.microsoft.com/office/drawing/2014/main" id="{C6DC9B6B-E776-9216-402F-95B243D9BE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854"/>
          <a:stretch/>
        </p:blipFill>
        <p:spPr>
          <a:xfrm>
            <a:off x="467540" y="1276848"/>
            <a:ext cx="4031392" cy="4546426"/>
          </a:xfrm>
          <a:prstGeom prst="rect">
            <a:avLst/>
          </a:prstGeom>
          <a:ln w="12700">
            <a:solidFill>
              <a:schemeClr val="tx1"/>
            </a:solidFill>
          </a:ln>
        </p:spPr>
      </p:pic>
      <p:sp>
        <p:nvSpPr>
          <p:cNvPr id="7" name="TextBox 6">
            <a:extLst>
              <a:ext uri="{FF2B5EF4-FFF2-40B4-BE49-F238E27FC236}">
                <a16:creationId xmlns:a16="http://schemas.microsoft.com/office/drawing/2014/main" id="{A296AF1A-A726-63B6-DEF2-B1B50ACA1DE0}"/>
              </a:ext>
            </a:extLst>
          </p:cNvPr>
          <p:cNvSpPr txBox="1"/>
          <p:nvPr/>
        </p:nvSpPr>
        <p:spPr>
          <a:xfrm>
            <a:off x="1043608" y="495225"/>
            <a:ext cx="7992888" cy="369332"/>
          </a:xfrm>
          <a:prstGeom prst="rect">
            <a:avLst/>
          </a:prstGeom>
          <a:noFill/>
        </p:spPr>
        <p:txBody>
          <a:bodyPr wrap="square" rtlCol="0">
            <a:spAutoFit/>
          </a:bodyPr>
          <a:lstStyle/>
          <a:p>
            <a:pPr algn="ctr"/>
            <a:r>
              <a:rPr lang="en-US" b="1" u="sng" dirty="0"/>
              <a:t>Advisian Data Allocated to </a:t>
            </a:r>
            <a:r>
              <a:rPr lang="en-US" b="1" u="sng" dirty="0" err="1"/>
              <a:t>Geobodies</a:t>
            </a:r>
            <a:r>
              <a:rPr lang="en-US" b="1" u="sng" dirty="0"/>
              <a:t> with Water Levels</a:t>
            </a:r>
            <a:endParaRPr lang="en-CA" b="1" u="sng" dirty="0"/>
          </a:p>
        </p:txBody>
      </p:sp>
      <p:sp>
        <p:nvSpPr>
          <p:cNvPr id="3" name="TextBox 2">
            <a:extLst>
              <a:ext uri="{FF2B5EF4-FFF2-40B4-BE49-F238E27FC236}">
                <a16:creationId xmlns:a16="http://schemas.microsoft.com/office/drawing/2014/main" id="{4D51B6E9-4875-0B3A-3D27-DA4155AAA4F1}"/>
              </a:ext>
            </a:extLst>
          </p:cNvPr>
          <p:cNvSpPr txBox="1"/>
          <p:nvPr/>
        </p:nvSpPr>
        <p:spPr>
          <a:xfrm>
            <a:off x="404527" y="5893717"/>
            <a:ext cx="4031394" cy="461665"/>
          </a:xfrm>
          <a:prstGeom prst="rect">
            <a:avLst/>
          </a:prstGeom>
          <a:noFill/>
        </p:spPr>
        <p:txBody>
          <a:bodyPr wrap="square" rtlCol="0">
            <a:spAutoFit/>
          </a:bodyPr>
          <a:lstStyle/>
          <a:p>
            <a:r>
              <a:rPr lang="en-CA" sz="1200" dirty="0"/>
              <a:t>Monitoring wells potentially located in the undifferentiated Neogene-Quaternary</a:t>
            </a:r>
          </a:p>
        </p:txBody>
      </p:sp>
      <p:sp>
        <p:nvSpPr>
          <p:cNvPr id="5" name="TextBox 4">
            <a:extLst>
              <a:ext uri="{FF2B5EF4-FFF2-40B4-BE49-F238E27FC236}">
                <a16:creationId xmlns:a16="http://schemas.microsoft.com/office/drawing/2014/main" id="{13CB3C13-39A1-7AEF-9E7E-B21649535282}"/>
              </a:ext>
            </a:extLst>
          </p:cNvPr>
          <p:cNvSpPr txBox="1"/>
          <p:nvPr/>
        </p:nvSpPr>
        <p:spPr>
          <a:xfrm>
            <a:off x="4645066" y="5904629"/>
            <a:ext cx="4031394" cy="461665"/>
          </a:xfrm>
          <a:prstGeom prst="rect">
            <a:avLst/>
          </a:prstGeom>
          <a:noFill/>
        </p:spPr>
        <p:txBody>
          <a:bodyPr wrap="square" rtlCol="0">
            <a:spAutoFit/>
          </a:bodyPr>
          <a:lstStyle/>
          <a:p>
            <a:r>
              <a:rPr lang="en-CA" sz="1200" dirty="0"/>
              <a:t>Monitoring wells allocated to modelled </a:t>
            </a:r>
            <a:r>
              <a:rPr lang="en-CA" sz="1200" dirty="0" err="1"/>
              <a:t>geobodies</a:t>
            </a:r>
            <a:r>
              <a:rPr lang="en-CA" sz="1200" dirty="0"/>
              <a:t> from Utting (In Press) </a:t>
            </a:r>
          </a:p>
        </p:txBody>
      </p:sp>
    </p:spTree>
    <p:extLst>
      <p:ext uri="{BB962C8B-B14F-4D97-AF65-F5344CB8AC3E}">
        <p14:creationId xmlns:p14="http://schemas.microsoft.com/office/powerpoint/2010/main" val="2034703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DA081D-09F4-DF8A-8DA1-2F4E0BAFED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45" t="1318" r="2656" b="1318"/>
          <a:stretch/>
        </p:blipFill>
        <p:spPr>
          <a:xfrm>
            <a:off x="323528" y="484304"/>
            <a:ext cx="4464496" cy="5872051"/>
          </a:xfrm>
          <a:prstGeom prst="rect">
            <a:avLst/>
          </a:prstGeom>
        </p:spPr>
      </p:pic>
      <p:sp>
        <p:nvSpPr>
          <p:cNvPr id="7" name="TextBox 6">
            <a:extLst>
              <a:ext uri="{FF2B5EF4-FFF2-40B4-BE49-F238E27FC236}">
                <a16:creationId xmlns:a16="http://schemas.microsoft.com/office/drawing/2014/main" id="{39AE97E1-E5CA-9F9C-A844-B483E471B6DC}"/>
              </a:ext>
            </a:extLst>
          </p:cNvPr>
          <p:cNvSpPr txBox="1"/>
          <p:nvPr/>
        </p:nvSpPr>
        <p:spPr>
          <a:xfrm>
            <a:off x="5148064" y="484304"/>
            <a:ext cx="3672408" cy="5632311"/>
          </a:xfrm>
          <a:prstGeom prst="rect">
            <a:avLst/>
          </a:prstGeom>
          <a:noFill/>
        </p:spPr>
        <p:txBody>
          <a:bodyPr wrap="square" lIns="91440" tIns="45720" rIns="91440" bIns="45720" rtlCol="0" anchor="t">
            <a:spAutoFit/>
          </a:bodyPr>
          <a:lstStyle/>
          <a:p>
            <a:pPr marL="285115" indent="-285115">
              <a:buFont typeface="Arial" panose="020B0604020202020204" pitchFamily="34" charset="0"/>
              <a:buChar char="•"/>
            </a:pPr>
            <a:r>
              <a:rPr lang="en-CA" dirty="0">
                <a:latin typeface="Arial Narrow"/>
              </a:rPr>
              <a:t>The AGS received two tables of COSIA monitoring wells from </a:t>
            </a:r>
            <a:r>
              <a:rPr lang="en-CA" dirty="0" err="1">
                <a:latin typeface="Arial Narrow"/>
              </a:rPr>
              <a:t>InnoTech</a:t>
            </a:r>
            <a:r>
              <a:rPr lang="en-CA" dirty="0">
                <a:latin typeface="Arial Narrow"/>
              </a:rPr>
              <a:t> (originally compiled by Matrix) consisting primarily of water levels from Mannville Aquifers</a:t>
            </a:r>
            <a:endParaRPr lang="en-US" dirty="0">
              <a:latin typeface="Arial Narrow"/>
            </a:endParaRPr>
          </a:p>
          <a:p>
            <a:endParaRPr lang="en-CA" dirty="0"/>
          </a:p>
          <a:p>
            <a:pPr marL="285115" indent="-285115">
              <a:buFont typeface="Arial" panose="020B0604020202020204" pitchFamily="34" charset="0"/>
              <a:buChar char="•"/>
            </a:pPr>
            <a:r>
              <a:rPr lang="en-CA" dirty="0"/>
              <a:t>In addition to data from the Mannville Aquifers, there were 17 wells completed in surficial aquifers.</a:t>
            </a:r>
          </a:p>
          <a:p>
            <a:endParaRPr lang="en-CA" dirty="0"/>
          </a:p>
          <a:p>
            <a:pPr marL="285115" indent="-285115">
              <a:buFont typeface="Arial" panose="020B0604020202020204" pitchFamily="34" charset="0"/>
              <a:buChar char="•"/>
            </a:pPr>
            <a:r>
              <a:rPr lang="en-CA" dirty="0">
                <a:latin typeface="Arial Narrow"/>
              </a:rPr>
              <a:t>This data was from 14 monitoring wells and 3 source wells.</a:t>
            </a:r>
          </a:p>
          <a:p>
            <a:endParaRPr lang="en-CA" dirty="0"/>
          </a:p>
          <a:p>
            <a:pPr marL="285115" indent="-285115">
              <a:buFont typeface="Arial" panose="020B0604020202020204" pitchFamily="34" charset="0"/>
              <a:buChar char="•"/>
            </a:pPr>
            <a:r>
              <a:rPr lang="en-CA" dirty="0"/>
              <a:t>The oldest water levels were from 1998, while the most current water levels were from 2011.</a:t>
            </a:r>
          </a:p>
          <a:p>
            <a:endParaRPr lang="en-CA" dirty="0"/>
          </a:p>
          <a:p>
            <a:pPr marL="285115" indent="-285115">
              <a:buFont typeface="Arial" panose="020B0604020202020204" pitchFamily="34" charset="0"/>
              <a:buChar char="•"/>
            </a:pPr>
            <a:r>
              <a:rPr lang="en-CA" dirty="0">
                <a:solidFill>
                  <a:srgbClr val="FF0000"/>
                </a:solidFill>
              </a:rPr>
              <a:t>The location and details of the COSIA wells is attached as: </a:t>
            </a:r>
            <a:r>
              <a:rPr lang="en-CA" b="1" dirty="0">
                <a:solidFill>
                  <a:srgbClr val="FF0000"/>
                </a:solidFill>
              </a:rPr>
              <a:t>cosia.xlsx</a:t>
            </a:r>
          </a:p>
          <a:p>
            <a:endParaRPr lang="en-CA" dirty="0"/>
          </a:p>
        </p:txBody>
      </p:sp>
      <p:sp>
        <p:nvSpPr>
          <p:cNvPr id="8" name="TextBox 7">
            <a:extLst>
              <a:ext uri="{FF2B5EF4-FFF2-40B4-BE49-F238E27FC236}">
                <a16:creationId xmlns:a16="http://schemas.microsoft.com/office/drawing/2014/main" id="{30B9852F-DC05-F0D2-9058-5CDFDAEC7B86}"/>
              </a:ext>
            </a:extLst>
          </p:cNvPr>
          <p:cNvSpPr txBox="1"/>
          <p:nvPr/>
        </p:nvSpPr>
        <p:spPr>
          <a:xfrm>
            <a:off x="1259632" y="116633"/>
            <a:ext cx="6912768" cy="369332"/>
          </a:xfrm>
          <a:prstGeom prst="rect">
            <a:avLst/>
          </a:prstGeom>
          <a:noFill/>
        </p:spPr>
        <p:txBody>
          <a:bodyPr wrap="square" rtlCol="0">
            <a:spAutoFit/>
          </a:bodyPr>
          <a:lstStyle/>
          <a:p>
            <a:pPr algn="ctr"/>
            <a:r>
              <a:rPr lang="en-CA" b="1" u="sng" dirty="0"/>
              <a:t>COSIA DATA </a:t>
            </a:r>
          </a:p>
        </p:txBody>
      </p:sp>
      <p:sp>
        <p:nvSpPr>
          <p:cNvPr id="3" name="Footer Placeholder 3">
            <a:extLst>
              <a:ext uri="{FF2B5EF4-FFF2-40B4-BE49-F238E27FC236}">
                <a16:creationId xmlns:a16="http://schemas.microsoft.com/office/drawing/2014/main" id="{688DE7F3-54A7-1D6D-DEF7-F381ECD40C74}"/>
              </a:ext>
            </a:extLst>
          </p:cNvPr>
          <p:cNvSpPr>
            <a:spLocks noGrp="1"/>
          </p:cNvSpPr>
          <p:nvPr>
            <p:ph type="ftr" sz="quarter" idx="11"/>
          </p:nvPr>
        </p:nvSpPr>
        <p:spPr>
          <a:xfrm>
            <a:off x="3028950" y="6356351"/>
            <a:ext cx="3086100" cy="365125"/>
          </a:xfrm>
        </p:spPr>
        <p:txBody>
          <a:bodyPr/>
          <a:lstStyle/>
          <a:p>
            <a:fld id="{2422F85B-19BC-4FA8-936A-68DB80F16B7E}" type="slidenum">
              <a:rPr lang="en-CA" altLang="en-US" smtClean="0"/>
              <a:pPr/>
              <a:t>15</a:t>
            </a:fld>
            <a:endParaRPr lang="en-CA" altLang="en-US"/>
          </a:p>
        </p:txBody>
      </p:sp>
    </p:spTree>
    <p:extLst>
      <p:ext uri="{BB962C8B-B14F-4D97-AF65-F5344CB8AC3E}">
        <p14:creationId xmlns:p14="http://schemas.microsoft.com/office/powerpoint/2010/main" val="1271316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Map&#10;&#10;Description automatically generated with medium confidence">
            <a:extLst>
              <a:ext uri="{FF2B5EF4-FFF2-40B4-BE49-F238E27FC236}">
                <a16:creationId xmlns:a16="http://schemas.microsoft.com/office/drawing/2014/main" id="{00DE5A4D-C8EA-B992-8305-1AE2006B3C25}"/>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571" r="1014" b="3078"/>
          <a:stretch/>
        </p:blipFill>
        <p:spPr>
          <a:xfrm>
            <a:off x="233413" y="663578"/>
            <a:ext cx="4464496" cy="5748339"/>
          </a:xfrm>
          <a:ln w="12700">
            <a:solidFill>
              <a:schemeClr val="tx1"/>
            </a:solidFill>
          </a:ln>
        </p:spPr>
      </p:pic>
      <p:sp>
        <p:nvSpPr>
          <p:cNvPr id="5" name="Footer Placeholder 4"/>
          <p:cNvSpPr>
            <a:spLocks noGrp="1"/>
          </p:cNvSpPr>
          <p:nvPr>
            <p:ph type="ftr" sz="quarter" idx="11"/>
          </p:nvPr>
        </p:nvSpPr>
        <p:spPr/>
        <p:txBody>
          <a:bodyPr/>
          <a:lstStyle/>
          <a:p>
            <a:fld id="{94D62312-BEAA-4E36-B31D-F7912D0A43C6}" type="slidenum">
              <a:rPr lang="en-CA" altLang="en-US" smtClean="0"/>
              <a:pPr/>
              <a:t>16</a:t>
            </a:fld>
            <a:endParaRPr lang="en-CA" altLang="en-US"/>
          </a:p>
        </p:txBody>
      </p:sp>
      <p:sp>
        <p:nvSpPr>
          <p:cNvPr id="4" name="TextBox 3">
            <a:extLst>
              <a:ext uri="{FF2B5EF4-FFF2-40B4-BE49-F238E27FC236}">
                <a16:creationId xmlns:a16="http://schemas.microsoft.com/office/drawing/2014/main" id="{70E29948-BCC3-2E91-707F-D719644314DA}"/>
              </a:ext>
            </a:extLst>
          </p:cNvPr>
          <p:cNvSpPr txBox="1"/>
          <p:nvPr/>
        </p:nvSpPr>
        <p:spPr>
          <a:xfrm>
            <a:off x="1151620" y="136524"/>
            <a:ext cx="6840760" cy="369332"/>
          </a:xfrm>
          <a:prstGeom prst="rect">
            <a:avLst/>
          </a:prstGeom>
          <a:noFill/>
        </p:spPr>
        <p:txBody>
          <a:bodyPr wrap="square" rtlCol="0">
            <a:spAutoFit/>
          </a:bodyPr>
          <a:lstStyle/>
          <a:p>
            <a:pPr algn="ctr"/>
            <a:r>
              <a:rPr lang="en-CA" b="1" u="sng" dirty="0"/>
              <a:t>Neogene - Quaternary GOWN Wells</a:t>
            </a:r>
          </a:p>
        </p:txBody>
      </p:sp>
      <p:sp>
        <p:nvSpPr>
          <p:cNvPr id="9" name="TextBox 8">
            <a:extLst>
              <a:ext uri="{FF2B5EF4-FFF2-40B4-BE49-F238E27FC236}">
                <a16:creationId xmlns:a16="http://schemas.microsoft.com/office/drawing/2014/main" id="{DA245B24-607B-7A70-3F11-0A3E25AAE0D3}"/>
              </a:ext>
            </a:extLst>
          </p:cNvPr>
          <p:cNvSpPr txBox="1"/>
          <p:nvPr/>
        </p:nvSpPr>
        <p:spPr>
          <a:xfrm>
            <a:off x="4908238" y="589898"/>
            <a:ext cx="3168352" cy="461665"/>
          </a:xfrm>
          <a:prstGeom prst="rect">
            <a:avLst/>
          </a:prstGeom>
          <a:noFill/>
        </p:spPr>
        <p:txBody>
          <a:bodyPr wrap="square" rtlCol="0">
            <a:spAutoFit/>
          </a:bodyPr>
          <a:lstStyle/>
          <a:p>
            <a:r>
              <a:rPr lang="en-CA" sz="1200" dirty="0"/>
              <a:t>Initial scoping found 54 potential GOWN wells completed in surficial aquifers</a:t>
            </a:r>
          </a:p>
        </p:txBody>
      </p:sp>
      <p:graphicFrame>
        <p:nvGraphicFramePr>
          <p:cNvPr id="11" name="Table 10">
            <a:extLst>
              <a:ext uri="{FF2B5EF4-FFF2-40B4-BE49-F238E27FC236}">
                <a16:creationId xmlns:a16="http://schemas.microsoft.com/office/drawing/2014/main" id="{1A7386F2-060C-54D2-1F9D-1539FE905F47}"/>
              </a:ext>
            </a:extLst>
          </p:cNvPr>
          <p:cNvGraphicFramePr>
            <a:graphicFrameLocks noGrp="1"/>
          </p:cNvGraphicFramePr>
          <p:nvPr>
            <p:extLst>
              <p:ext uri="{D42A27DB-BD31-4B8C-83A1-F6EECF244321}">
                <p14:modId xmlns:p14="http://schemas.microsoft.com/office/powerpoint/2010/main" val="1710392200"/>
              </p:ext>
            </p:extLst>
          </p:nvPr>
        </p:nvGraphicFramePr>
        <p:xfrm>
          <a:off x="4829539" y="1548197"/>
          <a:ext cx="1930400" cy="1143000"/>
        </p:xfrm>
        <a:graphic>
          <a:graphicData uri="http://schemas.openxmlformats.org/drawingml/2006/table">
            <a:tbl>
              <a:tblPr/>
              <a:tblGrid>
                <a:gridCol w="1320800">
                  <a:extLst>
                    <a:ext uri="{9D8B030D-6E8A-4147-A177-3AD203B41FA5}">
                      <a16:colId xmlns:a16="http://schemas.microsoft.com/office/drawing/2014/main" val="1640349642"/>
                    </a:ext>
                  </a:extLst>
                </a:gridCol>
                <a:gridCol w="609600">
                  <a:extLst>
                    <a:ext uri="{9D8B030D-6E8A-4147-A177-3AD203B41FA5}">
                      <a16:colId xmlns:a16="http://schemas.microsoft.com/office/drawing/2014/main" val="1690065878"/>
                    </a:ext>
                  </a:extLst>
                </a:gridCol>
              </a:tblGrid>
              <a:tr h="190500">
                <a:tc>
                  <a:txBody>
                    <a:bodyPr/>
                    <a:lstStyle/>
                    <a:p>
                      <a:pPr algn="ctr" fontAlgn="t"/>
                      <a:r>
                        <a:rPr lang="en-CA" sz="1100" b="1" i="0" u="none" strike="noStrike" dirty="0">
                          <a:solidFill>
                            <a:srgbClr val="000000"/>
                          </a:solidFill>
                          <a:effectLst/>
                          <a:latin typeface="Calibri" panose="020F0502020204030204" pitchFamily="34" charset="0"/>
                        </a:rPr>
                        <a:t>Status Reported</a:t>
                      </a:r>
                    </a:p>
                  </a:txBody>
                  <a:tcPr marL="9525" marR="9525" marT="9525" marB="0">
                    <a:lnL>
                      <a:noFill/>
                    </a:lnL>
                    <a:lnR>
                      <a:noFill/>
                    </a:lnR>
                    <a:lnT>
                      <a:noFill/>
                    </a:lnT>
                    <a:lnB>
                      <a:noFill/>
                    </a:lnB>
                  </a:tcPr>
                </a:tc>
                <a:tc>
                  <a:txBody>
                    <a:bodyPr/>
                    <a:lstStyle/>
                    <a:p>
                      <a:pPr algn="ctr" fontAlgn="t"/>
                      <a:r>
                        <a:rPr lang="en-CA" sz="1100" b="1" i="0" u="none" strike="noStrike">
                          <a:solidFill>
                            <a:srgbClr val="000000"/>
                          </a:solidFill>
                          <a:effectLst/>
                          <a:latin typeface="Calibri" panose="020F0502020204030204" pitchFamily="34" charset="0"/>
                        </a:rPr>
                        <a:t>Count</a:t>
                      </a:r>
                    </a:p>
                  </a:txBody>
                  <a:tcPr marL="9525" marR="9525" marT="9525" marB="0">
                    <a:lnL>
                      <a:noFill/>
                    </a:lnL>
                    <a:lnR>
                      <a:noFill/>
                    </a:lnR>
                    <a:lnT>
                      <a:noFill/>
                    </a:lnT>
                    <a:lnB>
                      <a:noFill/>
                    </a:lnB>
                  </a:tcPr>
                </a:tc>
                <a:extLst>
                  <a:ext uri="{0D108BD9-81ED-4DB2-BD59-A6C34878D82A}">
                    <a16:rowId xmlns:a16="http://schemas.microsoft.com/office/drawing/2014/main" val="3215036171"/>
                  </a:ext>
                </a:extLst>
              </a:tr>
              <a:tr h="190500">
                <a:tc>
                  <a:txBody>
                    <a:bodyPr/>
                    <a:lstStyle/>
                    <a:p>
                      <a:pPr algn="ctr" fontAlgn="t"/>
                      <a:r>
                        <a:rPr lang="en-CA" sz="1100" b="0" i="0" u="none" strike="noStrike" dirty="0">
                          <a:solidFill>
                            <a:srgbClr val="000000"/>
                          </a:solidFill>
                          <a:effectLst/>
                          <a:latin typeface="Calibri" panose="020F0502020204030204" pitchFamily="34" charset="0"/>
                        </a:rPr>
                        <a:t>Inactive</a:t>
                      </a:r>
                    </a:p>
                  </a:txBody>
                  <a:tcPr marL="9525" marR="9525" marT="9525" marB="0">
                    <a:lnL>
                      <a:noFill/>
                    </a:lnL>
                    <a:lnR>
                      <a:noFill/>
                    </a:lnR>
                    <a:lnT>
                      <a:noFill/>
                    </a:lnT>
                    <a:lnB>
                      <a:noFill/>
                    </a:lnB>
                  </a:tcPr>
                </a:tc>
                <a:tc>
                  <a:txBody>
                    <a:bodyPr/>
                    <a:lstStyle/>
                    <a:p>
                      <a:pPr algn="ctr" fontAlgn="t"/>
                      <a:r>
                        <a:rPr lang="en-CA" sz="1100" b="0" i="0" u="none" strike="noStrike" dirty="0">
                          <a:solidFill>
                            <a:srgbClr val="000000"/>
                          </a:solidFill>
                          <a:effectLst/>
                          <a:latin typeface="Calibri" panose="020F0502020204030204" pitchFamily="34" charset="0"/>
                        </a:rPr>
                        <a:t>6</a:t>
                      </a:r>
                    </a:p>
                  </a:txBody>
                  <a:tcPr marL="9525" marR="9525" marT="9525" marB="0">
                    <a:lnL>
                      <a:noFill/>
                    </a:lnL>
                    <a:lnR>
                      <a:noFill/>
                    </a:lnR>
                    <a:lnT>
                      <a:noFill/>
                    </a:lnT>
                    <a:lnB>
                      <a:noFill/>
                    </a:lnB>
                  </a:tcPr>
                </a:tc>
                <a:extLst>
                  <a:ext uri="{0D108BD9-81ED-4DB2-BD59-A6C34878D82A}">
                    <a16:rowId xmlns:a16="http://schemas.microsoft.com/office/drawing/2014/main" val="3635708332"/>
                  </a:ext>
                </a:extLst>
              </a:tr>
              <a:tr h="190500">
                <a:tc>
                  <a:txBody>
                    <a:bodyPr/>
                    <a:lstStyle/>
                    <a:p>
                      <a:pPr algn="ctr" fontAlgn="t"/>
                      <a:r>
                        <a:rPr lang="en-CA" sz="1100" b="0" i="0" u="none" strike="noStrike">
                          <a:solidFill>
                            <a:srgbClr val="000000"/>
                          </a:solidFill>
                          <a:effectLst/>
                          <a:latin typeface="Calibri" panose="020F0502020204030204" pitchFamily="34" charset="0"/>
                        </a:rPr>
                        <a:t>Active WL &amp; WQ</a:t>
                      </a:r>
                    </a:p>
                  </a:txBody>
                  <a:tcPr marL="9525" marR="9525" marT="9525" marB="0">
                    <a:lnL>
                      <a:noFill/>
                    </a:lnL>
                    <a:lnR>
                      <a:noFill/>
                    </a:lnR>
                    <a:lnT>
                      <a:noFill/>
                    </a:lnT>
                    <a:lnB>
                      <a:noFill/>
                    </a:lnB>
                  </a:tcPr>
                </a:tc>
                <a:tc>
                  <a:txBody>
                    <a:bodyPr/>
                    <a:lstStyle/>
                    <a:p>
                      <a:pPr algn="ctr" fontAlgn="t"/>
                      <a:r>
                        <a:rPr lang="en-CA" sz="1100" b="0" i="0" u="none" strike="noStrike">
                          <a:solidFill>
                            <a:srgbClr val="000000"/>
                          </a:solidFill>
                          <a:effectLst/>
                          <a:latin typeface="Calibri" panose="020F0502020204030204" pitchFamily="34" charset="0"/>
                        </a:rPr>
                        <a:t>41</a:t>
                      </a:r>
                    </a:p>
                  </a:txBody>
                  <a:tcPr marL="9525" marR="9525" marT="9525" marB="0">
                    <a:lnL>
                      <a:noFill/>
                    </a:lnL>
                    <a:lnR>
                      <a:noFill/>
                    </a:lnR>
                    <a:lnT>
                      <a:noFill/>
                    </a:lnT>
                    <a:lnB>
                      <a:noFill/>
                    </a:lnB>
                  </a:tcPr>
                </a:tc>
                <a:extLst>
                  <a:ext uri="{0D108BD9-81ED-4DB2-BD59-A6C34878D82A}">
                    <a16:rowId xmlns:a16="http://schemas.microsoft.com/office/drawing/2014/main" val="3084874362"/>
                  </a:ext>
                </a:extLst>
              </a:tr>
              <a:tr h="190500">
                <a:tc>
                  <a:txBody>
                    <a:bodyPr/>
                    <a:lstStyle/>
                    <a:p>
                      <a:pPr algn="ctr" fontAlgn="t"/>
                      <a:r>
                        <a:rPr lang="en-CA" sz="1100" b="0" i="0" u="none" strike="noStrike" dirty="0">
                          <a:solidFill>
                            <a:srgbClr val="000000"/>
                          </a:solidFill>
                          <a:effectLst/>
                          <a:latin typeface="Calibri" panose="020F0502020204030204" pitchFamily="34" charset="0"/>
                        </a:rPr>
                        <a:t>Metadata Only</a:t>
                      </a:r>
                    </a:p>
                  </a:txBody>
                  <a:tcPr marL="9525" marR="9525" marT="9525" marB="0">
                    <a:lnL>
                      <a:noFill/>
                    </a:lnL>
                    <a:lnR>
                      <a:noFill/>
                    </a:lnR>
                    <a:lnT>
                      <a:noFill/>
                    </a:lnT>
                    <a:lnB>
                      <a:noFill/>
                    </a:lnB>
                  </a:tcPr>
                </a:tc>
                <a:tc>
                  <a:txBody>
                    <a:bodyPr/>
                    <a:lstStyle/>
                    <a:p>
                      <a:pPr algn="ctr" fontAlgn="t"/>
                      <a:r>
                        <a:rPr lang="en-CA" sz="1100" b="0" i="0" u="none" strike="noStrike">
                          <a:solidFill>
                            <a:srgbClr val="000000"/>
                          </a:solidFill>
                          <a:effectLst/>
                          <a:latin typeface="Calibri" panose="020F0502020204030204" pitchFamily="34" charset="0"/>
                        </a:rPr>
                        <a:t>5</a:t>
                      </a:r>
                    </a:p>
                  </a:txBody>
                  <a:tcPr marL="9525" marR="9525" marT="9525" marB="0">
                    <a:lnL>
                      <a:noFill/>
                    </a:lnL>
                    <a:lnR>
                      <a:noFill/>
                    </a:lnR>
                    <a:lnT>
                      <a:noFill/>
                    </a:lnT>
                    <a:lnB>
                      <a:noFill/>
                    </a:lnB>
                  </a:tcPr>
                </a:tc>
                <a:extLst>
                  <a:ext uri="{0D108BD9-81ED-4DB2-BD59-A6C34878D82A}">
                    <a16:rowId xmlns:a16="http://schemas.microsoft.com/office/drawing/2014/main" val="3131651663"/>
                  </a:ext>
                </a:extLst>
              </a:tr>
              <a:tr h="190500">
                <a:tc>
                  <a:txBody>
                    <a:bodyPr/>
                    <a:lstStyle/>
                    <a:p>
                      <a:pPr algn="ctr" fontAlgn="t"/>
                      <a:r>
                        <a:rPr lang="en-CA" sz="1100" b="0" i="0" u="none" strike="noStrike">
                          <a:solidFill>
                            <a:srgbClr val="000000"/>
                          </a:solidFill>
                          <a:effectLst/>
                          <a:latin typeface="Calibri" panose="020F0502020204030204" pitchFamily="34" charset="0"/>
                        </a:rPr>
                        <a:t>Inactive WQ only</a:t>
                      </a:r>
                    </a:p>
                  </a:txBody>
                  <a:tcPr marL="9525" marR="9525" marT="9525" marB="0">
                    <a:lnL>
                      <a:noFill/>
                    </a:lnL>
                    <a:lnR>
                      <a:noFill/>
                    </a:lnR>
                    <a:lnT>
                      <a:noFill/>
                    </a:lnT>
                    <a:lnB>
                      <a:noFill/>
                    </a:lnB>
                  </a:tcPr>
                </a:tc>
                <a:tc>
                  <a:txBody>
                    <a:bodyPr/>
                    <a:lstStyle/>
                    <a:p>
                      <a:pPr algn="ctr" fontAlgn="t"/>
                      <a:r>
                        <a:rPr lang="en-CA" sz="1100" b="0" i="0" u="none" strike="noStrike">
                          <a:solidFill>
                            <a:srgbClr val="000000"/>
                          </a:solidFill>
                          <a:effectLst/>
                          <a:latin typeface="Calibri" panose="020F0502020204030204" pitchFamily="34" charset="0"/>
                        </a:rPr>
                        <a:t>1</a:t>
                      </a:r>
                    </a:p>
                  </a:txBody>
                  <a:tcPr marL="9525" marR="9525" marT="9525" marB="0">
                    <a:lnL>
                      <a:noFill/>
                    </a:lnL>
                    <a:lnR>
                      <a:noFill/>
                    </a:lnR>
                    <a:lnT>
                      <a:noFill/>
                    </a:lnT>
                    <a:lnB>
                      <a:noFill/>
                    </a:lnB>
                  </a:tcPr>
                </a:tc>
                <a:extLst>
                  <a:ext uri="{0D108BD9-81ED-4DB2-BD59-A6C34878D82A}">
                    <a16:rowId xmlns:a16="http://schemas.microsoft.com/office/drawing/2014/main" val="3287141929"/>
                  </a:ext>
                </a:extLst>
              </a:tr>
              <a:tr h="190500">
                <a:tc>
                  <a:txBody>
                    <a:bodyPr/>
                    <a:lstStyle/>
                    <a:p>
                      <a:pPr algn="ctr" fontAlgn="t"/>
                      <a:r>
                        <a:rPr lang="en-CA" sz="1100" b="0" i="0" u="none" strike="noStrike">
                          <a:solidFill>
                            <a:srgbClr val="000000"/>
                          </a:solidFill>
                          <a:effectLst/>
                          <a:latin typeface="Calibri" panose="020F0502020204030204" pitchFamily="34" charset="0"/>
                        </a:rPr>
                        <a:t>Active WL only</a:t>
                      </a:r>
                    </a:p>
                  </a:txBody>
                  <a:tcPr marL="9525" marR="9525" marT="9525" marB="0">
                    <a:lnL>
                      <a:noFill/>
                    </a:lnL>
                    <a:lnR>
                      <a:noFill/>
                    </a:lnR>
                    <a:lnT>
                      <a:noFill/>
                    </a:lnT>
                    <a:lnB>
                      <a:noFill/>
                    </a:lnB>
                  </a:tcPr>
                </a:tc>
                <a:tc>
                  <a:txBody>
                    <a:bodyPr/>
                    <a:lstStyle/>
                    <a:p>
                      <a:pPr algn="ctr" fontAlgn="t"/>
                      <a:r>
                        <a:rPr lang="en-CA" sz="1100" b="0" i="0" u="none" strike="noStrike" dirty="0">
                          <a:solidFill>
                            <a:srgbClr val="000000"/>
                          </a:solidFill>
                          <a:effectLst/>
                          <a:latin typeface="Calibri" panose="020F0502020204030204" pitchFamily="34" charset="0"/>
                        </a:rPr>
                        <a:t>1</a:t>
                      </a:r>
                    </a:p>
                  </a:txBody>
                  <a:tcPr marL="9525" marR="9525" marT="9525" marB="0">
                    <a:lnL>
                      <a:noFill/>
                    </a:lnL>
                    <a:lnR>
                      <a:noFill/>
                    </a:lnR>
                    <a:lnT>
                      <a:noFill/>
                    </a:lnT>
                    <a:lnB>
                      <a:noFill/>
                    </a:lnB>
                  </a:tcPr>
                </a:tc>
                <a:extLst>
                  <a:ext uri="{0D108BD9-81ED-4DB2-BD59-A6C34878D82A}">
                    <a16:rowId xmlns:a16="http://schemas.microsoft.com/office/drawing/2014/main" val="3726446404"/>
                  </a:ext>
                </a:extLst>
              </a:tr>
            </a:tbl>
          </a:graphicData>
        </a:graphic>
      </p:graphicFrame>
      <p:sp>
        <p:nvSpPr>
          <p:cNvPr id="12" name="TextBox 11">
            <a:extLst>
              <a:ext uri="{FF2B5EF4-FFF2-40B4-BE49-F238E27FC236}">
                <a16:creationId xmlns:a16="http://schemas.microsoft.com/office/drawing/2014/main" id="{E1AF18D9-0E4D-504B-DB3B-B1521EBB3950}"/>
              </a:ext>
            </a:extLst>
          </p:cNvPr>
          <p:cNvSpPr txBox="1"/>
          <p:nvPr/>
        </p:nvSpPr>
        <p:spPr>
          <a:xfrm>
            <a:off x="4908238" y="999572"/>
            <a:ext cx="3024336" cy="461665"/>
          </a:xfrm>
          <a:prstGeom prst="rect">
            <a:avLst/>
          </a:prstGeom>
          <a:noFill/>
        </p:spPr>
        <p:txBody>
          <a:bodyPr wrap="square" rtlCol="0">
            <a:spAutoFit/>
          </a:bodyPr>
          <a:lstStyle/>
          <a:p>
            <a:r>
              <a:rPr lang="en-CA" sz="1200" dirty="0"/>
              <a:t>The 54 GOWN wells had the status reported and aquifer reported as follows:</a:t>
            </a:r>
          </a:p>
        </p:txBody>
      </p:sp>
      <p:graphicFrame>
        <p:nvGraphicFramePr>
          <p:cNvPr id="14" name="Table 13">
            <a:extLst>
              <a:ext uri="{FF2B5EF4-FFF2-40B4-BE49-F238E27FC236}">
                <a16:creationId xmlns:a16="http://schemas.microsoft.com/office/drawing/2014/main" id="{8E8EF17E-0027-72EE-72D9-0D983F5AF1AC}"/>
              </a:ext>
            </a:extLst>
          </p:cNvPr>
          <p:cNvGraphicFramePr>
            <a:graphicFrameLocks noGrp="1"/>
          </p:cNvGraphicFramePr>
          <p:nvPr>
            <p:extLst>
              <p:ext uri="{D42A27DB-BD31-4B8C-83A1-F6EECF244321}">
                <p14:modId xmlns:p14="http://schemas.microsoft.com/office/powerpoint/2010/main" val="4192768586"/>
              </p:ext>
            </p:extLst>
          </p:nvPr>
        </p:nvGraphicFramePr>
        <p:xfrm>
          <a:off x="6728866" y="1544171"/>
          <a:ext cx="1930400" cy="3583305"/>
        </p:xfrm>
        <a:graphic>
          <a:graphicData uri="http://schemas.openxmlformats.org/drawingml/2006/table">
            <a:tbl>
              <a:tblPr/>
              <a:tblGrid>
                <a:gridCol w="1320800">
                  <a:extLst>
                    <a:ext uri="{9D8B030D-6E8A-4147-A177-3AD203B41FA5}">
                      <a16:colId xmlns:a16="http://schemas.microsoft.com/office/drawing/2014/main" val="380602737"/>
                    </a:ext>
                  </a:extLst>
                </a:gridCol>
                <a:gridCol w="609600">
                  <a:extLst>
                    <a:ext uri="{9D8B030D-6E8A-4147-A177-3AD203B41FA5}">
                      <a16:colId xmlns:a16="http://schemas.microsoft.com/office/drawing/2014/main" val="478560666"/>
                    </a:ext>
                  </a:extLst>
                </a:gridCol>
              </a:tblGrid>
              <a:tr h="190500">
                <a:tc>
                  <a:txBody>
                    <a:bodyPr/>
                    <a:lstStyle/>
                    <a:p>
                      <a:pPr algn="ctr" fontAlgn="ctr"/>
                      <a:r>
                        <a:rPr lang="en-CA" sz="1100" b="1" i="0" u="none" strike="noStrike" dirty="0">
                          <a:solidFill>
                            <a:srgbClr val="000000"/>
                          </a:solidFill>
                          <a:effectLst/>
                          <a:latin typeface="Calibri" panose="020F0502020204030204" pitchFamily="34" charset="0"/>
                        </a:rPr>
                        <a:t>Aquifer Reported</a:t>
                      </a:r>
                    </a:p>
                  </a:txBody>
                  <a:tcPr marL="9525" marR="9525" marT="9525" marB="0" anchor="ctr">
                    <a:lnL>
                      <a:noFill/>
                    </a:lnL>
                    <a:lnR>
                      <a:noFill/>
                    </a:lnR>
                    <a:lnT>
                      <a:noFill/>
                    </a:lnT>
                    <a:lnB>
                      <a:noFill/>
                    </a:lnB>
                  </a:tcPr>
                </a:tc>
                <a:tc>
                  <a:txBody>
                    <a:bodyPr/>
                    <a:lstStyle/>
                    <a:p>
                      <a:pPr algn="ctr" fontAlgn="ctr"/>
                      <a:r>
                        <a:rPr lang="en-CA" sz="1100" b="1" i="0" u="none" strike="noStrike">
                          <a:solidFill>
                            <a:srgbClr val="000000"/>
                          </a:solidFill>
                          <a:effectLst/>
                          <a:latin typeface="Calibri"/>
                        </a:rPr>
                        <a:t>Count</a:t>
                      </a:r>
                    </a:p>
                  </a:txBody>
                  <a:tcPr marL="9525" marR="9525" marT="9525" marB="0" anchor="ctr">
                    <a:lnL>
                      <a:noFill/>
                    </a:lnL>
                    <a:lnR>
                      <a:noFill/>
                    </a:lnR>
                    <a:lnT>
                      <a:noFill/>
                    </a:lnT>
                    <a:lnB>
                      <a:noFill/>
                    </a:lnB>
                  </a:tcPr>
                </a:tc>
                <a:extLst>
                  <a:ext uri="{0D108BD9-81ED-4DB2-BD59-A6C34878D82A}">
                    <a16:rowId xmlns:a16="http://schemas.microsoft.com/office/drawing/2014/main" val="2296321830"/>
                  </a:ext>
                </a:extLst>
              </a:tr>
              <a:tr h="190500">
                <a:tc>
                  <a:txBody>
                    <a:bodyPr/>
                    <a:lstStyle/>
                    <a:p>
                      <a:pPr algn="ctr" fontAlgn="ctr"/>
                      <a:r>
                        <a:rPr lang="en-CA" sz="1100" b="0" i="0" u="none" strike="noStrike">
                          <a:solidFill>
                            <a:srgbClr val="000000"/>
                          </a:solidFill>
                          <a:effectLst/>
                          <a:latin typeface="Calibri"/>
                        </a:rPr>
                        <a:t>Quaternary</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a:t>
                      </a:r>
                    </a:p>
                  </a:txBody>
                  <a:tcPr marL="9525" marR="9525" marT="9525" marB="0" anchor="ctr">
                    <a:lnL>
                      <a:noFill/>
                    </a:lnL>
                    <a:lnR>
                      <a:noFill/>
                    </a:lnR>
                    <a:lnT>
                      <a:noFill/>
                    </a:lnT>
                    <a:lnB>
                      <a:noFill/>
                    </a:lnB>
                  </a:tcPr>
                </a:tc>
                <a:extLst>
                  <a:ext uri="{0D108BD9-81ED-4DB2-BD59-A6C34878D82A}">
                    <a16:rowId xmlns:a16="http://schemas.microsoft.com/office/drawing/2014/main" val="499175255"/>
                  </a:ext>
                </a:extLst>
              </a:tr>
              <a:tr h="190500">
                <a:tc>
                  <a:txBody>
                    <a:bodyPr/>
                    <a:lstStyle/>
                    <a:p>
                      <a:pPr algn="ctr" fontAlgn="ctr"/>
                      <a:r>
                        <a:rPr lang="en-CA" sz="1100" b="0" i="0" u="none" strike="noStrike">
                          <a:solidFill>
                            <a:srgbClr val="000000"/>
                          </a:solidFill>
                          <a:effectLst/>
                          <a:latin typeface="Calibri"/>
                        </a:rPr>
                        <a:t>Empress Channel</a:t>
                      </a:r>
                    </a:p>
                  </a:txBody>
                  <a:tcPr marL="9525" marR="9525" marT="9525" marB="0" anchor="ctr">
                    <a:lnL>
                      <a:noFill/>
                    </a:lnL>
                    <a:lnR>
                      <a:noFill/>
                    </a:lnR>
                    <a:lnT>
                      <a:noFill/>
                    </a:lnT>
                    <a:lnB>
                      <a:noFill/>
                    </a:lnB>
                  </a:tcPr>
                </a:tc>
                <a:tc>
                  <a:txBody>
                    <a:bodyPr/>
                    <a:lstStyle/>
                    <a:p>
                      <a:pPr algn="ctr" fontAlgn="ctr"/>
                      <a:r>
                        <a:rPr lang="en-CA" sz="1100" b="0" i="0" u="none" strike="noStrike" dirty="0">
                          <a:solidFill>
                            <a:srgbClr val="000000"/>
                          </a:solidFill>
                          <a:effectLst/>
                          <a:latin typeface="Calibri" panose="020F0502020204030204" pitchFamily="34" charset="0"/>
                        </a:rPr>
                        <a:t>3</a:t>
                      </a:r>
                    </a:p>
                  </a:txBody>
                  <a:tcPr marL="9525" marR="9525" marT="9525" marB="0" anchor="ctr">
                    <a:lnL>
                      <a:noFill/>
                    </a:lnL>
                    <a:lnR>
                      <a:noFill/>
                    </a:lnR>
                    <a:lnT>
                      <a:noFill/>
                    </a:lnT>
                    <a:lnB>
                      <a:noFill/>
                    </a:lnB>
                  </a:tcPr>
                </a:tc>
                <a:extLst>
                  <a:ext uri="{0D108BD9-81ED-4DB2-BD59-A6C34878D82A}">
                    <a16:rowId xmlns:a16="http://schemas.microsoft.com/office/drawing/2014/main" val="3760579791"/>
                  </a:ext>
                </a:extLst>
              </a:tr>
              <a:tr h="190500">
                <a:tc>
                  <a:txBody>
                    <a:bodyPr/>
                    <a:lstStyle/>
                    <a:p>
                      <a:pPr algn="ctr" fontAlgn="ctr"/>
                      <a:r>
                        <a:rPr lang="en-CA" sz="1100" b="0" i="0" u="none" strike="noStrike">
                          <a:solidFill>
                            <a:srgbClr val="000000"/>
                          </a:solidFill>
                          <a:effectLst/>
                          <a:latin typeface="Calibri"/>
                        </a:rPr>
                        <a:t>Sand River</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4</a:t>
                      </a:r>
                    </a:p>
                  </a:txBody>
                  <a:tcPr marL="9525" marR="9525" marT="9525" marB="0" anchor="ctr">
                    <a:lnL>
                      <a:noFill/>
                    </a:lnL>
                    <a:lnR>
                      <a:noFill/>
                    </a:lnR>
                    <a:lnT>
                      <a:noFill/>
                    </a:lnT>
                    <a:lnB>
                      <a:noFill/>
                    </a:lnB>
                  </a:tcPr>
                </a:tc>
                <a:extLst>
                  <a:ext uri="{0D108BD9-81ED-4DB2-BD59-A6C34878D82A}">
                    <a16:rowId xmlns:a16="http://schemas.microsoft.com/office/drawing/2014/main" val="3701889330"/>
                  </a:ext>
                </a:extLst>
              </a:tr>
              <a:tr h="190500">
                <a:tc>
                  <a:txBody>
                    <a:bodyPr/>
                    <a:lstStyle/>
                    <a:p>
                      <a:pPr algn="ctr" fontAlgn="ctr"/>
                      <a:r>
                        <a:rPr lang="en-CA" sz="1100" b="0" i="0" u="none" strike="noStrike">
                          <a:solidFill>
                            <a:srgbClr val="000000"/>
                          </a:solidFill>
                          <a:effectLst/>
                          <a:latin typeface="Calibri"/>
                        </a:rPr>
                        <a:t>Ethel Lake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5</a:t>
                      </a:r>
                    </a:p>
                  </a:txBody>
                  <a:tcPr marL="9525" marR="9525" marT="9525" marB="0" anchor="ctr">
                    <a:lnL>
                      <a:noFill/>
                    </a:lnL>
                    <a:lnR>
                      <a:noFill/>
                    </a:lnR>
                    <a:lnT>
                      <a:noFill/>
                    </a:lnT>
                    <a:lnB>
                      <a:noFill/>
                    </a:lnB>
                  </a:tcPr>
                </a:tc>
                <a:extLst>
                  <a:ext uri="{0D108BD9-81ED-4DB2-BD59-A6C34878D82A}">
                    <a16:rowId xmlns:a16="http://schemas.microsoft.com/office/drawing/2014/main" val="1997357117"/>
                  </a:ext>
                </a:extLst>
              </a:tr>
              <a:tr h="190500">
                <a:tc>
                  <a:txBody>
                    <a:bodyPr/>
                    <a:lstStyle/>
                    <a:p>
                      <a:pPr algn="ctr" fontAlgn="ctr"/>
                      <a:r>
                        <a:rPr lang="en-CA" sz="1100" b="0" i="0" u="none" strike="noStrike">
                          <a:solidFill>
                            <a:srgbClr val="000000"/>
                          </a:solidFill>
                          <a:effectLst/>
                          <a:latin typeface="Calibri"/>
                        </a:rPr>
                        <a:t>water table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4</a:t>
                      </a:r>
                    </a:p>
                  </a:txBody>
                  <a:tcPr marL="9525" marR="9525" marT="9525" marB="0" anchor="ctr">
                    <a:lnL>
                      <a:noFill/>
                    </a:lnL>
                    <a:lnR>
                      <a:noFill/>
                    </a:lnR>
                    <a:lnT>
                      <a:noFill/>
                    </a:lnT>
                    <a:lnB>
                      <a:noFill/>
                    </a:lnB>
                  </a:tcPr>
                </a:tc>
                <a:extLst>
                  <a:ext uri="{0D108BD9-81ED-4DB2-BD59-A6C34878D82A}">
                    <a16:rowId xmlns:a16="http://schemas.microsoft.com/office/drawing/2014/main" val="2092829600"/>
                  </a:ext>
                </a:extLst>
              </a:tr>
              <a:tr h="190500">
                <a:tc>
                  <a:txBody>
                    <a:bodyPr/>
                    <a:lstStyle/>
                    <a:p>
                      <a:pPr algn="ctr" fontAlgn="ctr"/>
                      <a:r>
                        <a:rPr lang="en-CA" sz="1100" b="0" i="0" u="none" strike="noStrike">
                          <a:solidFill>
                            <a:srgbClr val="000000"/>
                          </a:solidFill>
                          <a:effectLst/>
                          <a:latin typeface="Calibri"/>
                        </a:rPr>
                        <a:t>Bonnyville Sand</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6</a:t>
                      </a:r>
                    </a:p>
                  </a:txBody>
                  <a:tcPr marL="9525" marR="9525" marT="9525" marB="0" anchor="ctr">
                    <a:lnL>
                      <a:noFill/>
                    </a:lnL>
                    <a:lnR>
                      <a:noFill/>
                    </a:lnR>
                    <a:lnT>
                      <a:noFill/>
                    </a:lnT>
                    <a:lnB>
                      <a:noFill/>
                    </a:lnB>
                  </a:tcPr>
                </a:tc>
                <a:extLst>
                  <a:ext uri="{0D108BD9-81ED-4DB2-BD59-A6C34878D82A}">
                    <a16:rowId xmlns:a16="http://schemas.microsoft.com/office/drawing/2014/main" val="3557766481"/>
                  </a:ext>
                </a:extLst>
              </a:tr>
              <a:tr h="190500">
                <a:tc>
                  <a:txBody>
                    <a:bodyPr/>
                    <a:lstStyle/>
                    <a:p>
                      <a:pPr algn="ctr" fontAlgn="ctr"/>
                      <a:r>
                        <a:rPr lang="en-CA" sz="1100" b="0" i="0" u="none" strike="noStrike">
                          <a:solidFill>
                            <a:srgbClr val="000000"/>
                          </a:solidFill>
                          <a:effectLst/>
                          <a:latin typeface="Calibri"/>
                        </a:rPr>
                        <a:t>Birch Channel</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4</a:t>
                      </a:r>
                    </a:p>
                  </a:txBody>
                  <a:tcPr marL="9525" marR="9525" marT="9525" marB="0" anchor="ctr">
                    <a:lnL>
                      <a:noFill/>
                    </a:lnL>
                    <a:lnR>
                      <a:noFill/>
                    </a:lnR>
                    <a:lnT>
                      <a:noFill/>
                    </a:lnT>
                    <a:lnB>
                      <a:noFill/>
                    </a:lnB>
                  </a:tcPr>
                </a:tc>
                <a:extLst>
                  <a:ext uri="{0D108BD9-81ED-4DB2-BD59-A6C34878D82A}">
                    <a16:rowId xmlns:a16="http://schemas.microsoft.com/office/drawing/2014/main" val="2273586281"/>
                  </a:ext>
                </a:extLst>
              </a:tr>
              <a:tr h="190500">
                <a:tc>
                  <a:txBody>
                    <a:bodyPr/>
                    <a:lstStyle/>
                    <a:p>
                      <a:pPr algn="ctr" fontAlgn="ctr"/>
                      <a:r>
                        <a:rPr lang="en-CA" sz="1100" b="0" i="0" u="none" strike="noStrike">
                          <a:solidFill>
                            <a:srgbClr val="000000"/>
                          </a:solidFill>
                          <a:effectLst/>
                          <a:latin typeface="Calibri"/>
                        </a:rPr>
                        <a:t>Surficial</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11</a:t>
                      </a:r>
                    </a:p>
                  </a:txBody>
                  <a:tcPr marL="9525" marR="9525" marT="9525" marB="0" anchor="ctr">
                    <a:lnL>
                      <a:noFill/>
                    </a:lnL>
                    <a:lnR>
                      <a:noFill/>
                    </a:lnR>
                    <a:lnT>
                      <a:noFill/>
                    </a:lnT>
                    <a:lnB>
                      <a:noFill/>
                    </a:lnB>
                  </a:tcPr>
                </a:tc>
                <a:extLst>
                  <a:ext uri="{0D108BD9-81ED-4DB2-BD59-A6C34878D82A}">
                    <a16:rowId xmlns:a16="http://schemas.microsoft.com/office/drawing/2014/main" val="2797975382"/>
                  </a:ext>
                </a:extLst>
              </a:tr>
              <a:tr h="190500">
                <a:tc>
                  <a:txBody>
                    <a:bodyPr/>
                    <a:lstStyle/>
                    <a:p>
                      <a:pPr algn="ctr" fontAlgn="ctr"/>
                      <a:r>
                        <a:rPr lang="en-CA" sz="1100" b="0" i="0" u="none" strike="noStrike">
                          <a:solidFill>
                            <a:srgbClr val="000000"/>
                          </a:solidFill>
                          <a:effectLst/>
                          <a:latin typeface="Calibri"/>
                        </a:rPr>
                        <a:t>Surficial Sands</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3</a:t>
                      </a:r>
                    </a:p>
                  </a:txBody>
                  <a:tcPr marL="9525" marR="9525" marT="9525" marB="0" anchor="ctr">
                    <a:lnL>
                      <a:noFill/>
                    </a:lnL>
                    <a:lnR>
                      <a:noFill/>
                    </a:lnR>
                    <a:lnT>
                      <a:noFill/>
                    </a:lnT>
                    <a:lnB>
                      <a:noFill/>
                    </a:lnB>
                  </a:tcPr>
                </a:tc>
                <a:extLst>
                  <a:ext uri="{0D108BD9-81ED-4DB2-BD59-A6C34878D82A}">
                    <a16:rowId xmlns:a16="http://schemas.microsoft.com/office/drawing/2014/main" val="1873520394"/>
                  </a:ext>
                </a:extLst>
              </a:tr>
              <a:tr h="190500">
                <a:tc>
                  <a:txBody>
                    <a:bodyPr/>
                    <a:lstStyle/>
                    <a:p>
                      <a:pPr algn="ctr" fontAlgn="ctr"/>
                      <a:r>
                        <a:rPr lang="en-CA" sz="1100" b="0" i="0" u="none" strike="noStrike">
                          <a:solidFill>
                            <a:srgbClr val="000000"/>
                          </a:solidFill>
                          <a:effectLst/>
                          <a:latin typeface="Calibri"/>
                        </a:rPr>
                        <a:t>Muriel Lake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a:t>
                      </a:r>
                    </a:p>
                  </a:txBody>
                  <a:tcPr marL="9525" marR="9525" marT="9525" marB="0" anchor="ctr">
                    <a:lnL>
                      <a:noFill/>
                    </a:lnL>
                    <a:lnR>
                      <a:noFill/>
                    </a:lnR>
                    <a:lnT>
                      <a:noFill/>
                    </a:lnT>
                    <a:lnB>
                      <a:noFill/>
                    </a:lnB>
                  </a:tcPr>
                </a:tc>
                <a:extLst>
                  <a:ext uri="{0D108BD9-81ED-4DB2-BD59-A6C34878D82A}">
                    <a16:rowId xmlns:a16="http://schemas.microsoft.com/office/drawing/2014/main" val="94301765"/>
                  </a:ext>
                </a:extLst>
              </a:tr>
              <a:tr h="190500">
                <a:tc>
                  <a:txBody>
                    <a:bodyPr/>
                    <a:lstStyle/>
                    <a:p>
                      <a:pPr algn="ctr" fontAlgn="ctr"/>
                      <a:r>
                        <a:rPr lang="en-CA" sz="1100" b="0" i="0" u="none" strike="noStrike">
                          <a:solidFill>
                            <a:srgbClr val="000000"/>
                          </a:solidFill>
                          <a:effectLst/>
                          <a:latin typeface="Calibri"/>
                        </a:rPr>
                        <a:t>Empress</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a:t>
                      </a:r>
                    </a:p>
                  </a:txBody>
                  <a:tcPr marL="9525" marR="9525" marT="9525" marB="0" anchor="ctr">
                    <a:lnL>
                      <a:noFill/>
                    </a:lnL>
                    <a:lnR>
                      <a:noFill/>
                    </a:lnR>
                    <a:lnT>
                      <a:noFill/>
                    </a:lnT>
                    <a:lnB>
                      <a:noFill/>
                    </a:lnB>
                  </a:tcPr>
                </a:tc>
                <a:extLst>
                  <a:ext uri="{0D108BD9-81ED-4DB2-BD59-A6C34878D82A}">
                    <a16:rowId xmlns:a16="http://schemas.microsoft.com/office/drawing/2014/main" val="3815181896"/>
                  </a:ext>
                </a:extLst>
              </a:tr>
              <a:tr h="190500">
                <a:tc>
                  <a:txBody>
                    <a:bodyPr/>
                    <a:lstStyle/>
                    <a:p>
                      <a:pPr algn="ctr" fontAlgn="ctr"/>
                      <a:r>
                        <a:rPr lang="en-CA" sz="1100" b="0" i="0" u="none" strike="noStrike">
                          <a:solidFill>
                            <a:srgbClr val="000000"/>
                          </a:solidFill>
                          <a:effectLst/>
                          <a:latin typeface="Calibri"/>
                        </a:rPr>
                        <a:t>Grand Centre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a:t>
                      </a:r>
                    </a:p>
                  </a:txBody>
                  <a:tcPr marL="9525" marR="9525" marT="9525" marB="0" anchor="ctr">
                    <a:lnL>
                      <a:noFill/>
                    </a:lnL>
                    <a:lnR>
                      <a:noFill/>
                    </a:lnR>
                    <a:lnT>
                      <a:noFill/>
                    </a:lnT>
                    <a:lnB>
                      <a:noFill/>
                    </a:lnB>
                  </a:tcPr>
                </a:tc>
                <a:extLst>
                  <a:ext uri="{0D108BD9-81ED-4DB2-BD59-A6C34878D82A}">
                    <a16:rowId xmlns:a16="http://schemas.microsoft.com/office/drawing/2014/main" val="388698706"/>
                  </a:ext>
                </a:extLst>
              </a:tr>
              <a:tr h="190500">
                <a:tc>
                  <a:txBody>
                    <a:bodyPr/>
                    <a:lstStyle/>
                    <a:p>
                      <a:pPr algn="ctr" fontAlgn="ctr"/>
                      <a:r>
                        <a:rPr lang="en-CA" sz="1100" b="0" i="0" u="none" strike="noStrike">
                          <a:solidFill>
                            <a:srgbClr val="000000"/>
                          </a:solidFill>
                          <a:effectLst/>
                          <a:latin typeface="Calibri"/>
                        </a:rPr>
                        <a:t>Empress Terrace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3</a:t>
                      </a:r>
                    </a:p>
                  </a:txBody>
                  <a:tcPr marL="9525" marR="9525" marT="9525" marB="0" anchor="ctr">
                    <a:lnL>
                      <a:noFill/>
                    </a:lnL>
                    <a:lnR>
                      <a:noFill/>
                    </a:lnR>
                    <a:lnT>
                      <a:noFill/>
                    </a:lnT>
                    <a:lnB>
                      <a:noFill/>
                    </a:lnB>
                  </a:tcPr>
                </a:tc>
                <a:extLst>
                  <a:ext uri="{0D108BD9-81ED-4DB2-BD59-A6C34878D82A}">
                    <a16:rowId xmlns:a16="http://schemas.microsoft.com/office/drawing/2014/main" val="814270454"/>
                  </a:ext>
                </a:extLst>
              </a:tr>
              <a:tr h="190500">
                <a:tc>
                  <a:txBody>
                    <a:bodyPr/>
                    <a:lstStyle/>
                    <a:p>
                      <a:pPr algn="ctr" fontAlgn="ctr"/>
                      <a:r>
                        <a:rPr lang="en-CA" sz="1100" b="0" i="0" u="none" strike="noStrike">
                          <a:solidFill>
                            <a:srgbClr val="000000"/>
                          </a:solidFill>
                          <a:effectLst/>
                          <a:latin typeface="Calibri"/>
                        </a:rPr>
                        <a:t>Bonnyville</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3</a:t>
                      </a:r>
                    </a:p>
                  </a:txBody>
                  <a:tcPr marL="9525" marR="9525" marT="9525" marB="0" anchor="ctr">
                    <a:lnL>
                      <a:noFill/>
                    </a:lnL>
                    <a:lnR>
                      <a:noFill/>
                    </a:lnR>
                    <a:lnT>
                      <a:noFill/>
                    </a:lnT>
                    <a:lnB>
                      <a:noFill/>
                    </a:lnB>
                  </a:tcPr>
                </a:tc>
                <a:extLst>
                  <a:ext uri="{0D108BD9-81ED-4DB2-BD59-A6C34878D82A}">
                    <a16:rowId xmlns:a16="http://schemas.microsoft.com/office/drawing/2014/main" val="2324781497"/>
                  </a:ext>
                </a:extLst>
              </a:tr>
              <a:tr h="344805">
                <a:tc>
                  <a:txBody>
                    <a:bodyPr/>
                    <a:lstStyle/>
                    <a:p>
                      <a:pPr algn="ctr" fontAlgn="ctr"/>
                      <a:r>
                        <a:rPr lang="sv-SE" sz="1100" b="0" i="0" u="none" strike="noStrike">
                          <a:solidFill>
                            <a:srgbClr val="000000"/>
                          </a:solidFill>
                          <a:effectLst/>
                          <a:latin typeface="Calibri"/>
                        </a:rPr>
                        <a:t>Sand River (Bonnyville Unit 2)</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1</a:t>
                      </a:r>
                    </a:p>
                  </a:txBody>
                  <a:tcPr marL="9525" marR="9525" marT="9525" marB="0" anchor="ctr">
                    <a:lnL>
                      <a:noFill/>
                    </a:lnL>
                    <a:lnR>
                      <a:noFill/>
                    </a:lnR>
                    <a:lnT>
                      <a:noFill/>
                    </a:lnT>
                    <a:lnB>
                      <a:noFill/>
                    </a:lnB>
                  </a:tcPr>
                </a:tc>
                <a:extLst>
                  <a:ext uri="{0D108BD9-81ED-4DB2-BD59-A6C34878D82A}">
                    <a16:rowId xmlns:a16="http://schemas.microsoft.com/office/drawing/2014/main" val="1621130374"/>
                  </a:ext>
                </a:extLst>
              </a:tr>
              <a:tr h="190500">
                <a:tc>
                  <a:txBody>
                    <a:bodyPr/>
                    <a:lstStyle/>
                    <a:p>
                      <a:pPr algn="ctr" fontAlgn="ctr"/>
                      <a:r>
                        <a:rPr lang="en-CA" sz="1100" b="0" i="0" u="none" strike="noStrike">
                          <a:solidFill>
                            <a:srgbClr val="000000"/>
                          </a:solidFill>
                          <a:effectLst/>
                          <a:latin typeface="Calibri"/>
                        </a:rPr>
                        <a:t>Bonnyville Unit 2</a:t>
                      </a:r>
                    </a:p>
                  </a:txBody>
                  <a:tcPr marL="9525" marR="9525" marT="9525" marB="0" anchor="ctr">
                    <a:lnL>
                      <a:noFill/>
                    </a:lnL>
                    <a:lnR>
                      <a:noFill/>
                    </a:lnR>
                    <a:lnT>
                      <a:noFill/>
                    </a:lnT>
                    <a:lnB>
                      <a:noFill/>
                    </a:lnB>
                  </a:tcPr>
                </a:tc>
                <a:tc>
                  <a:txBody>
                    <a:bodyPr/>
                    <a:lstStyle/>
                    <a:p>
                      <a:pPr algn="ctr" fontAlgn="ctr"/>
                      <a:r>
                        <a:rPr lang="en-CA" sz="1100" b="0" i="0" u="none" strike="noStrike">
                          <a:solidFill>
                            <a:srgbClr val="000000"/>
                          </a:solidFill>
                          <a:effectLst/>
                          <a:latin typeface="Calibri"/>
                        </a:rPr>
                        <a:t>2</a:t>
                      </a:r>
                    </a:p>
                  </a:txBody>
                  <a:tcPr marL="9525" marR="9525" marT="9525" marB="0" anchor="ctr">
                    <a:lnL>
                      <a:noFill/>
                    </a:lnL>
                    <a:lnR>
                      <a:noFill/>
                    </a:lnR>
                    <a:lnT>
                      <a:noFill/>
                    </a:lnT>
                    <a:lnB>
                      <a:noFill/>
                    </a:lnB>
                  </a:tcPr>
                </a:tc>
                <a:extLst>
                  <a:ext uri="{0D108BD9-81ED-4DB2-BD59-A6C34878D82A}">
                    <a16:rowId xmlns:a16="http://schemas.microsoft.com/office/drawing/2014/main" val="366871028"/>
                  </a:ext>
                </a:extLst>
              </a:tr>
              <a:tr h="190500">
                <a:tc>
                  <a:txBody>
                    <a:bodyPr/>
                    <a:lstStyle/>
                    <a:p>
                      <a:pPr algn="ctr" fontAlgn="ctr"/>
                      <a:r>
                        <a:rPr lang="en-CA" sz="1100" b="0" i="0" u="none" strike="noStrike">
                          <a:solidFill>
                            <a:srgbClr val="000000"/>
                          </a:solidFill>
                          <a:effectLst/>
                          <a:latin typeface="Calibri"/>
                        </a:rPr>
                        <a:t>Quaternary Group</a:t>
                      </a:r>
                    </a:p>
                  </a:txBody>
                  <a:tcPr marL="9525" marR="9525" marT="9525" marB="0" anchor="ctr">
                    <a:lnL>
                      <a:noFill/>
                    </a:lnL>
                    <a:lnR>
                      <a:noFill/>
                    </a:lnR>
                    <a:lnT>
                      <a:noFill/>
                    </a:lnT>
                    <a:lnB>
                      <a:noFill/>
                    </a:lnB>
                  </a:tcPr>
                </a:tc>
                <a:tc>
                  <a:txBody>
                    <a:bodyPr/>
                    <a:lstStyle/>
                    <a:p>
                      <a:pPr algn="ctr" fontAlgn="ctr"/>
                      <a:r>
                        <a:rPr lang="en-CA" sz="1100" b="0" i="0" u="none" strike="noStrike" dirty="0">
                          <a:solidFill>
                            <a:srgbClr val="000000"/>
                          </a:solidFill>
                          <a:effectLst/>
                          <a:latin typeface="Calibri" panose="020F0502020204030204" pitchFamily="34" charset="0"/>
                        </a:rPr>
                        <a:t>1</a:t>
                      </a:r>
                    </a:p>
                  </a:txBody>
                  <a:tcPr marL="9525" marR="9525" marT="9525" marB="0" anchor="ctr">
                    <a:lnL>
                      <a:noFill/>
                    </a:lnL>
                    <a:lnR>
                      <a:noFill/>
                    </a:lnR>
                    <a:lnT>
                      <a:noFill/>
                    </a:lnT>
                    <a:lnB>
                      <a:noFill/>
                    </a:lnB>
                  </a:tcPr>
                </a:tc>
                <a:extLst>
                  <a:ext uri="{0D108BD9-81ED-4DB2-BD59-A6C34878D82A}">
                    <a16:rowId xmlns:a16="http://schemas.microsoft.com/office/drawing/2014/main" val="2812715241"/>
                  </a:ext>
                </a:extLst>
              </a:tr>
            </a:tbl>
          </a:graphicData>
        </a:graphic>
      </p:graphicFrame>
      <p:sp>
        <p:nvSpPr>
          <p:cNvPr id="2" name="TextBox 1">
            <a:extLst>
              <a:ext uri="{FF2B5EF4-FFF2-40B4-BE49-F238E27FC236}">
                <a16:creationId xmlns:a16="http://schemas.microsoft.com/office/drawing/2014/main" id="{609576D5-9553-10F4-1435-EC31A3C2EB73}"/>
              </a:ext>
            </a:extLst>
          </p:cNvPr>
          <p:cNvSpPr txBox="1"/>
          <p:nvPr/>
        </p:nvSpPr>
        <p:spPr>
          <a:xfrm>
            <a:off x="4908238" y="5250329"/>
            <a:ext cx="3397438" cy="954107"/>
          </a:xfrm>
          <a:prstGeom prst="rect">
            <a:avLst/>
          </a:prstGeom>
          <a:noFill/>
        </p:spPr>
        <p:txBody>
          <a:bodyPr wrap="square" rtlCol="0">
            <a:spAutoFit/>
          </a:bodyPr>
          <a:lstStyle/>
          <a:p>
            <a:r>
              <a:rPr lang="en-US" sz="1400" dirty="0">
                <a:solidFill>
                  <a:srgbClr val="FF0000"/>
                </a:solidFill>
              </a:rPr>
              <a:t>Information on the location and well details of GOWN wells monitoring Neogene – Quaternary is attached in the accompanying spreadsheet: </a:t>
            </a:r>
            <a:r>
              <a:rPr lang="en-US" sz="1400" b="1" dirty="0">
                <a:solidFill>
                  <a:srgbClr val="FF0000"/>
                </a:solidFill>
              </a:rPr>
              <a:t>gown.xlsx</a:t>
            </a:r>
            <a:endParaRPr lang="en-CA" b="1" dirty="0">
              <a:solidFill>
                <a:srgbClr val="FF0000"/>
              </a:solidFill>
            </a:endParaRPr>
          </a:p>
        </p:txBody>
      </p:sp>
    </p:spTree>
    <p:extLst>
      <p:ext uri="{BB962C8B-B14F-4D97-AF65-F5344CB8AC3E}">
        <p14:creationId xmlns:p14="http://schemas.microsoft.com/office/powerpoint/2010/main" val="1335078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97514BD-B0B4-C37C-753A-C64AEDA4E550}"/>
              </a:ext>
            </a:extLst>
          </p:cNvPr>
          <p:cNvSpPr>
            <a:spLocks noGrp="1"/>
          </p:cNvSpPr>
          <p:nvPr>
            <p:ph type="ftr" sz="quarter" idx="11"/>
          </p:nvPr>
        </p:nvSpPr>
        <p:spPr>
          <a:xfrm>
            <a:off x="3028950" y="6491289"/>
            <a:ext cx="3086100" cy="365125"/>
          </a:xfrm>
        </p:spPr>
        <p:txBody>
          <a:bodyPr/>
          <a:lstStyle/>
          <a:p>
            <a:fld id="{2422F85B-19BC-4FA8-936A-68DB80F16B7E}" type="slidenum">
              <a:rPr lang="en-CA" altLang="en-US" smtClean="0"/>
              <a:pPr/>
              <a:t>17</a:t>
            </a:fld>
            <a:endParaRPr lang="en-CA" altLang="en-US"/>
          </a:p>
        </p:txBody>
      </p:sp>
      <p:pic>
        <p:nvPicPr>
          <p:cNvPr id="6" name="Picture 5">
            <a:extLst>
              <a:ext uri="{FF2B5EF4-FFF2-40B4-BE49-F238E27FC236}">
                <a16:creationId xmlns:a16="http://schemas.microsoft.com/office/drawing/2014/main" id="{EA9546C5-0542-33D0-018D-D918219E9E62}"/>
              </a:ext>
            </a:extLst>
          </p:cNvPr>
          <p:cNvPicPr>
            <a:picLocks noChangeAspect="1"/>
          </p:cNvPicPr>
          <p:nvPr/>
        </p:nvPicPr>
        <p:blipFill>
          <a:blip r:embed="rId2" cstate="print">
            <a:extLst>
              <a:ext uri="{28A0092B-C50C-407E-A947-70E740481C1C}">
                <a14:useLocalDpi xmlns:a14="http://schemas.microsoft.com/office/drawing/2010/main" val="0"/>
              </a:ext>
            </a:extLst>
          </a:blip>
          <a:srcRect t="905" b="905"/>
          <a:stretch/>
        </p:blipFill>
        <p:spPr>
          <a:xfrm>
            <a:off x="395536" y="591422"/>
            <a:ext cx="4680520" cy="5947495"/>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25CF4403-1632-0285-9BA3-0ABECA8187C3}"/>
              </a:ext>
            </a:extLst>
          </p:cNvPr>
          <p:cNvSpPr txBox="1"/>
          <p:nvPr/>
        </p:nvSpPr>
        <p:spPr>
          <a:xfrm>
            <a:off x="395536" y="116633"/>
            <a:ext cx="8352928" cy="369332"/>
          </a:xfrm>
          <a:prstGeom prst="rect">
            <a:avLst/>
          </a:prstGeom>
          <a:noFill/>
        </p:spPr>
        <p:txBody>
          <a:bodyPr wrap="square" rtlCol="0">
            <a:spAutoFit/>
          </a:bodyPr>
          <a:lstStyle/>
          <a:p>
            <a:pPr algn="ctr"/>
            <a:r>
              <a:rPr lang="en-CA" b="1" u="sng" dirty="0"/>
              <a:t>AWWID DATA – Distinguishing between Bedrock and Neogene-Quaternary wells.</a:t>
            </a:r>
          </a:p>
        </p:txBody>
      </p:sp>
      <p:sp>
        <p:nvSpPr>
          <p:cNvPr id="8" name="TextBox 7">
            <a:extLst>
              <a:ext uri="{FF2B5EF4-FFF2-40B4-BE49-F238E27FC236}">
                <a16:creationId xmlns:a16="http://schemas.microsoft.com/office/drawing/2014/main" id="{9C18EAE0-6A74-344A-F0F6-1C1A683522D6}"/>
              </a:ext>
            </a:extLst>
          </p:cNvPr>
          <p:cNvSpPr txBox="1"/>
          <p:nvPr/>
        </p:nvSpPr>
        <p:spPr>
          <a:xfrm>
            <a:off x="5323676" y="1052741"/>
            <a:ext cx="3456384" cy="7632859"/>
          </a:xfrm>
          <a:prstGeom prst="rect">
            <a:avLst/>
          </a:prstGeom>
          <a:noFill/>
        </p:spPr>
        <p:txBody>
          <a:bodyPr wrap="square" rtlCol="0">
            <a:spAutoFit/>
          </a:bodyPr>
          <a:lstStyle/>
          <a:p>
            <a:pPr marL="285744" indent="-285744">
              <a:buFont typeface="Arial" panose="020B0604020202020204" pitchFamily="34" charset="0"/>
              <a:buChar char="•"/>
            </a:pPr>
            <a:r>
              <a:rPr lang="en-CA" sz="1400" dirty="0"/>
              <a:t>Water wells from the AWWID with static water levels were gathered and clipped to the area of the Athabasca Oil Sands</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t>Wells were sampled to 2m LiDAR to give an estimate of the ground surface where available. For wells in areas without 2 m LiDAR, the 15m LiDAR was used</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t>If the well had completion depths reported, the upper and lower elevation was calculated using the LiDAR elevation</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t>If no completion depth was reported the total depth of the well was used.</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t>The data was allocated using a machine-learning method, that looked at lithological descriptions. If no lithological descriptions were available the well was allocated to The Bedrock Topography of Alberta Version</a:t>
            </a:r>
          </a:p>
          <a:p>
            <a:pPr marL="742932" lvl="1" indent="-285744">
              <a:buFont typeface="Arial" panose="020B0604020202020204" pitchFamily="34" charset="0"/>
              <a:buChar char="•"/>
            </a:pPr>
            <a:r>
              <a:rPr lang="en-CA" sz="1400" dirty="0">
                <a:solidFill>
                  <a:srgbClr val="0070C0"/>
                </a:solidFill>
                <a:hlinkClick r:id="rId3"/>
              </a:rPr>
              <a:t>https://ags.aer.ca/data-maps-models/maps/map-610</a:t>
            </a:r>
            <a:endParaRPr lang="en-CA" sz="1400" dirty="0">
              <a:solidFill>
                <a:srgbClr val="0070C0"/>
              </a:solidFill>
            </a:endParaRPr>
          </a:p>
          <a:p>
            <a:pPr marL="742932" lvl="1" indent="-285744">
              <a:buFont typeface="Arial" panose="020B0604020202020204" pitchFamily="34" charset="0"/>
              <a:buChar char="•"/>
            </a:pPr>
            <a:endParaRPr lang="en-CA" sz="1400" dirty="0">
              <a:solidFill>
                <a:srgbClr val="0070C0"/>
              </a:solidFill>
            </a:endParaRP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endParaRPr lang="en-CA" dirty="0"/>
          </a:p>
          <a:p>
            <a:endParaRPr lang="en-CA" dirty="0"/>
          </a:p>
          <a:p>
            <a:pPr marL="285744" indent="-285744">
              <a:buFont typeface="Arial" panose="020B0604020202020204" pitchFamily="34" charset="0"/>
              <a:buChar char="•"/>
            </a:pPr>
            <a:endParaRPr lang="en-CA" sz="1800" dirty="0"/>
          </a:p>
          <a:p>
            <a:endParaRPr lang="en-CA" dirty="0"/>
          </a:p>
          <a:p>
            <a:endParaRPr lang="en-CA" dirty="0"/>
          </a:p>
          <a:p>
            <a:endParaRPr lang="en-CA" dirty="0"/>
          </a:p>
          <a:p>
            <a:r>
              <a:rPr lang="en-CA" dirty="0"/>
              <a:t> </a:t>
            </a:r>
          </a:p>
        </p:txBody>
      </p:sp>
    </p:spTree>
    <p:extLst>
      <p:ext uri="{BB962C8B-B14F-4D97-AF65-F5344CB8AC3E}">
        <p14:creationId xmlns:p14="http://schemas.microsoft.com/office/powerpoint/2010/main" val="1276990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97514BD-B0B4-C37C-753A-C64AEDA4E550}"/>
              </a:ext>
            </a:extLst>
          </p:cNvPr>
          <p:cNvSpPr>
            <a:spLocks noGrp="1"/>
          </p:cNvSpPr>
          <p:nvPr>
            <p:ph type="ftr" sz="quarter" idx="11"/>
          </p:nvPr>
        </p:nvSpPr>
        <p:spPr/>
        <p:txBody>
          <a:bodyPr/>
          <a:lstStyle/>
          <a:p>
            <a:fld id="{2422F85B-19BC-4FA8-936A-68DB80F16B7E}" type="slidenum">
              <a:rPr lang="en-CA" altLang="en-US" smtClean="0"/>
              <a:pPr/>
              <a:t>18</a:t>
            </a:fld>
            <a:endParaRPr lang="en-CA" altLang="en-US"/>
          </a:p>
        </p:txBody>
      </p:sp>
      <p:pic>
        <p:nvPicPr>
          <p:cNvPr id="6" name="Picture 5">
            <a:extLst>
              <a:ext uri="{FF2B5EF4-FFF2-40B4-BE49-F238E27FC236}">
                <a16:creationId xmlns:a16="http://schemas.microsoft.com/office/drawing/2014/main" id="{EA9546C5-0542-33D0-018D-D918219E9E62}"/>
              </a:ext>
            </a:extLst>
          </p:cNvPr>
          <p:cNvPicPr>
            <a:picLocks noChangeAspect="1"/>
          </p:cNvPicPr>
          <p:nvPr/>
        </p:nvPicPr>
        <p:blipFill>
          <a:blip r:embed="rId2" cstate="print">
            <a:extLst>
              <a:ext uri="{28A0092B-C50C-407E-A947-70E740481C1C}">
                <a14:useLocalDpi xmlns:a14="http://schemas.microsoft.com/office/drawing/2010/main" val="0"/>
              </a:ext>
            </a:extLst>
          </a:blip>
          <a:srcRect t="905" b="905"/>
          <a:stretch/>
        </p:blipFill>
        <p:spPr>
          <a:xfrm>
            <a:off x="539552" y="591422"/>
            <a:ext cx="4536504" cy="5764495"/>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25CF4403-1632-0285-9BA3-0ABECA8187C3}"/>
              </a:ext>
            </a:extLst>
          </p:cNvPr>
          <p:cNvSpPr txBox="1"/>
          <p:nvPr/>
        </p:nvSpPr>
        <p:spPr>
          <a:xfrm>
            <a:off x="395536" y="116632"/>
            <a:ext cx="6480720" cy="369332"/>
          </a:xfrm>
          <a:prstGeom prst="rect">
            <a:avLst/>
          </a:prstGeom>
          <a:noFill/>
        </p:spPr>
        <p:txBody>
          <a:bodyPr wrap="square" rtlCol="0">
            <a:spAutoFit/>
          </a:bodyPr>
          <a:lstStyle/>
          <a:p>
            <a:pPr algn="ctr"/>
            <a:r>
              <a:rPr lang="en-CA" b="1" u="sng" dirty="0"/>
              <a:t>AWWID DATA – Allocating Neogene-Quaternary Data</a:t>
            </a:r>
          </a:p>
        </p:txBody>
      </p:sp>
      <p:sp>
        <p:nvSpPr>
          <p:cNvPr id="8" name="TextBox 7">
            <a:extLst>
              <a:ext uri="{FF2B5EF4-FFF2-40B4-BE49-F238E27FC236}">
                <a16:creationId xmlns:a16="http://schemas.microsoft.com/office/drawing/2014/main" id="{9C18EAE0-6A74-344A-F0F6-1C1A683522D6}"/>
              </a:ext>
            </a:extLst>
          </p:cNvPr>
          <p:cNvSpPr txBox="1"/>
          <p:nvPr/>
        </p:nvSpPr>
        <p:spPr>
          <a:xfrm>
            <a:off x="5436096" y="908720"/>
            <a:ext cx="3456384" cy="3277820"/>
          </a:xfrm>
          <a:prstGeom prst="rect">
            <a:avLst/>
          </a:prstGeom>
          <a:noFill/>
        </p:spPr>
        <p:txBody>
          <a:bodyPr wrap="square" rtlCol="0">
            <a:spAutoFit/>
          </a:bodyPr>
          <a:lstStyle/>
          <a:p>
            <a:pPr marL="285744" indent="-285744">
              <a:buFont typeface="Arial" panose="020B0604020202020204" pitchFamily="34" charset="0"/>
              <a:buChar char="•"/>
            </a:pPr>
            <a:endParaRPr lang="en-CA" sz="1100" dirty="0"/>
          </a:p>
          <a:p>
            <a:pPr marL="285744" indent="-285744">
              <a:buFont typeface="Arial" panose="020B0604020202020204" pitchFamily="34" charset="0"/>
              <a:buChar char="•"/>
            </a:pPr>
            <a:r>
              <a:rPr lang="en-CA" sz="1100" dirty="0"/>
              <a:t>Wells were allocated to </a:t>
            </a:r>
            <a:r>
              <a:rPr lang="en-CA" sz="1100" dirty="0" err="1"/>
              <a:t>Geobodies</a:t>
            </a:r>
            <a:r>
              <a:rPr lang="en-CA" sz="1100" dirty="0"/>
              <a:t> in both the NAOS and SAOS regions using the recently completed NAOS </a:t>
            </a:r>
            <a:r>
              <a:rPr lang="en-CA" sz="1100" dirty="0" err="1"/>
              <a:t>geobodies</a:t>
            </a:r>
            <a:r>
              <a:rPr lang="en-CA" sz="1100" dirty="0"/>
              <a:t> and modelled unit picks; as well as modelled </a:t>
            </a:r>
            <a:r>
              <a:rPr lang="en-CA" sz="1100" dirty="0" err="1"/>
              <a:t>geobodies</a:t>
            </a:r>
            <a:r>
              <a:rPr lang="en-CA" sz="1100" dirty="0"/>
              <a:t> in the SAOS region from Utting, 2021</a:t>
            </a:r>
          </a:p>
          <a:p>
            <a:pPr marL="742932" lvl="1" indent="-285744">
              <a:buFont typeface="Arial" panose="020B0604020202020204" pitchFamily="34" charset="0"/>
              <a:buChar char="•"/>
            </a:pPr>
            <a:r>
              <a:rPr lang="en-CA" sz="1100" dirty="0">
                <a:solidFill>
                  <a:srgbClr val="0070C0"/>
                </a:solidFill>
              </a:rPr>
              <a:t>https://ags.aer.ca/publication/dig-2021-0017</a:t>
            </a:r>
          </a:p>
          <a:p>
            <a:pPr marL="285744" indent="-285744">
              <a:buFont typeface="Arial" panose="020B0604020202020204" pitchFamily="34" charset="0"/>
              <a:buChar char="•"/>
            </a:pPr>
            <a:endParaRPr lang="en-CA" sz="1100" dirty="0"/>
          </a:p>
          <a:p>
            <a:pPr marL="285744" indent="-285744">
              <a:buFont typeface="Arial" panose="020B0604020202020204" pitchFamily="34" charset="0"/>
              <a:buChar char="•"/>
            </a:pPr>
            <a:r>
              <a:rPr lang="en-CA" sz="1100" dirty="0"/>
              <a:t>126 water levels from 116 water wells were allocated to surficial </a:t>
            </a:r>
            <a:r>
              <a:rPr lang="en-CA" sz="1100" dirty="0" err="1"/>
              <a:t>Geobodies</a:t>
            </a:r>
            <a:endParaRPr lang="en-CA" sz="1100" dirty="0"/>
          </a:p>
          <a:p>
            <a:pPr marL="285744" indent="-285744">
              <a:buFont typeface="Arial" panose="020B0604020202020204" pitchFamily="34" charset="0"/>
              <a:buChar char="•"/>
            </a:pPr>
            <a:endParaRPr lang="en-CA" dirty="0"/>
          </a:p>
          <a:p>
            <a:endParaRPr lang="en-CA" dirty="0"/>
          </a:p>
          <a:p>
            <a:endParaRPr lang="en-CA" dirty="0"/>
          </a:p>
          <a:p>
            <a:endParaRPr lang="en-CA" dirty="0"/>
          </a:p>
          <a:p>
            <a:endParaRPr lang="en-CA" dirty="0"/>
          </a:p>
          <a:p>
            <a:r>
              <a:rPr lang="en-CA" dirty="0"/>
              <a:t> </a:t>
            </a:r>
          </a:p>
        </p:txBody>
      </p:sp>
      <p:graphicFrame>
        <p:nvGraphicFramePr>
          <p:cNvPr id="3" name="Table 2">
            <a:extLst>
              <a:ext uri="{FF2B5EF4-FFF2-40B4-BE49-F238E27FC236}">
                <a16:creationId xmlns:a16="http://schemas.microsoft.com/office/drawing/2014/main" id="{9F087425-4294-163D-D7C7-92E3353A8D9D}"/>
              </a:ext>
            </a:extLst>
          </p:cNvPr>
          <p:cNvGraphicFramePr>
            <a:graphicFrameLocks noGrp="1"/>
          </p:cNvGraphicFramePr>
          <p:nvPr>
            <p:extLst>
              <p:ext uri="{D42A27DB-BD31-4B8C-83A1-F6EECF244321}">
                <p14:modId xmlns:p14="http://schemas.microsoft.com/office/powerpoint/2010/main" val="2027524082"/>
              </p:ext>
            </p:extLst>
          </p:nvPr>
        </p:nvGraphicFramePr>
        <p:xfrm>
          <a:off x="5333603" y="2679674"/>
          <a:ext cx="3384376" cy="3013731"/>
        </p:xfrm>
        <a:graphic>
          <a:graphicData uri="http://schemas.openxmlformats.org/drawingml/2006/table">
            <a:tbl>
              <a:tblPr>
                <a:tableStyleId>{5C22544A-7EE6-4342-B048-85BDC9FD1C3A}</a:tableStyleId>
              </a:tblPr>
              <a:tblGrid>
                <a:gridCol w="2387751">
                  <a:extLst>
                    <a:ext uri="{9D8B030D-6E8A-4147-A177-3AD203B41FA5}">
                      <a16:colId xmlns:a16="http://schemas.microsoft.com/office/drawing/2014/main" val="3076734415"/>
                    </a:ext>
                  </a:extLst>
                </a:gridCol>
                <a:gridCol w="996625">
                  <a:extLst>
                    <a:ext uri="{9D8B030D-6E8A-4147-A177-3AD203B41FA5}">
                      <a16:colId xmlns:a16="http://schemas.microsoft.com/office/drawing/2014/main" val="750270044"/>
                    </a:ext>
                  </a:extLst>
                </a:gridCol>
              </a:tblGrid>
              <a:tr h="115975">
                <a:tc>
                  <a:txBody>
                    <a:bodyPr/>
                    <a:lstStyle/>
                    <a:p>
                      <a:pPr algn="l" fontAlgn="b"/>
                      <a:r>
                        <a:rPr lang="en-CA" sz="900" b="1" u="none" strike="noStrike" dirty="0" err="1">
                          <a:effectLst/>
                        </a:rPr>
                        <a:t>Geobody</a:t>
                      </a:r>
                      <a:endParaRPr lang="en-CA" sz="900" b="1" i="0" u="none" strike="noStrike" dirty="0">
                        <a:solidFill>
                          <a:srgbClr val="000000"/>
                        </a:solidFill>
                        <a:effectLst/>
                        <a:latin typeface="Calibri" panose="020F0502020204030204" pitchFamily="34" charset="0"/>
                      </a:endParaRPr>
                    </a:p>
                  </a:txBody>
                  <a:tcPr marL="6351" marR="6351" marT="6351" marB="0" anchor="b"/>
                </a:tc>
                <a:tc>
                  <a:txBody>
                    <a:bodyPr/>
                    <a:lstStyle/>
                    <a:p>
                      <a:pPr algn="l" fontAlgn="b"/>
                      <a:r>
                        <a:rPr lang="en-CA" sz="900" b="1" u="none" strike="noStrike" dirty="0">
                          <a:effectLst/>
                        </a:rPr>
                        <a:t>Count</a:t>
                      </a:r>
                      <a:endParaRPr lang="en-CA" sz="900" b="1" i="0" u="none" strike="noStrike" dirty="0">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632165013"/>
                  </a:ext>
                </a:extLst>
              </a:tr>
              <a:tr h="115975">
                <a:tc>
                  <a:txBody>
                    <a:bodyPr/>
                    <a:lstStyle/>
                    <a:p>
                      <a:pPr algn="l" fontAlgn="b"/>
                      <a:r>
                        <a:rPr lang="en-CA" sz="900" u="none" strike="noStrike" dirty="0">
                          <a:effectLst/>
                        </a:rPr>
                        <a:t>Alder Channel</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3</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2695618731"/>
                  </a:ext>
                </a:extLst>
              </a:tr>
              <a:tr h="115975">
                <a:tc>
                  <a:txBody>
                    <a:bodyPr/>
                    <a:lstStyle/>
                    <a:p>
                      <a:pPr algn="l" fontAlgn="b"/>
                      <a:r>
                        <a:rPr lang="en-CA" sz="900" u="none" strike="noStrike">
                          <a:effectLst/>
                        </a:rPr>
                        <a:t>Birch Channel</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9</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905213393"/>
                  </a:ext>
                </a:extLst>
              </a:tr>
              <a:tr h="115975">
                <a:tc>
                  <a:txBody>
                    <a:bodyPr/>
                    <a:lstStyle/>
                    <a:p>
                      <a:pPr algn="l" fontAlgn="b"/>
                      <a:r>
                        <a:rPr lang="en-CA" sz="900" u="none" strike="noStrike">
                          <a:effectLst/>
                        </a:rPr>
                        <a:t>Bonnyville</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26</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825149217"/>
                  </a:ext>
                </a:extLst>
              </a:tr>
              <a:tr h="115975">
                <a:tc>
                  <a:txBody>
                    <a:bodyPr/>
                    <a:lstStyle/>
                    <a:p>
                      <a:pPr algn="l" fontAlgn="b"/>
                      <a:r>
                        <a:rPr lang="en-CA" sz="900" u="none" strike="noStrike">
                          <a:effectLst/>
                        </a:rPr>
                        <a:t>Bronson</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12</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884742149"/>
                  </a:ext>
                </a:extLst>
              </a:tr>
              <a:tr h="115975">
                <a:tc>
                  <a:txBody>
                    <a:bodyPr/>
                    <a:lstStyle/>
                    <a:p>
                      <a:pPr algn="l" fontAlgn="b"/>
                      <a:r>
                        <a:rPr lang="en-CA" sz="900" u="none" strike="noStrike">
                          <a:effectLst/>
                        </a:rPr>
                        <a:t>Empress Central</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4</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526482462"/>
                  </a:ext>
                </a:extLst>
              </a:tr>
              <a:tr h="115975">
                <a:tc>
                  <a:txBody>
                    <a:bodyPr/>
                    <a:lstStyle/>
                    <a:p>
                      <a:pPr algn="l" fontAlgn="b"/>
                      <a:r>
                        <a:rPr lang="en-CA" sz="900" u="none" strike="noStrike">
                          <a:effectLst/>
                        </a:rPr>
                        <a:t>Empress Christina</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2873874312"/>
                  </a:ext>
                </a:extLst>
              </a:tr>
              <a:tr h="115975">
                <a:tc>
                  <a:txBody>
                    <a:bodyPr/>
                    <a:lstStyle/>
                    <a:p>
                      <a:pPr algn="l" fontAlgn="b"/>
                      <a:r>
                        <a:rPr lang="en-CA" sz="900" u="none" strike="noStrike">
                          <a:effectLst/>
                        </a:rPr>
                        <a:t>Empress Unit 1</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11</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234205375"/>
                  </a:ext>
                </a:extLst>
              </a:tr>
              <a:tr h="115975">
                <a:tc>
                  <a:txBody>
                    <a:bodyPr/>
                    <a:lstStyle/>
                    <a:p>
                      <a:pPr algn="l" fontAlgn="b"/>
                      <a:r>
                        <a:rPr lang="en-CA" sz="900" u="none" strike="noStrike" dirty="0">
                          <a:effectLst/>
                        </a:rPr>
                        <a:t>Empress Unit 2</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987194112"/>
                  </a:ext>
                </a:extLst>
              </a:tr>
              <a:tr h="115975">
                <a:tc>
                  <a:txBody>
                    <a:bodyPr/>
                    <a:lstStyle/>
                    <a:p>
                      <a:pPr algn="l" fontAlgn="b"/>
                      <a:r>
                        <a:rPr lang="en-CA" sz="900" u="none" strike="noStrike">
                          <a:effectLst/>
                        </a:rPr>
                        <a:t>Empress Unit 3</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3166270224"/>
                  </a:ext>
                </a:extLst>
              </a:tr>
              <a:tr h="115975">
                <a:tc>
                  <a:txBody>
                    <a:bodyPr/>
                    <a:lstStyle/>
                    <a:p>
                      <a:pPr algn="l" fontAlgn="b"/>
                      <a:r>
                        <a:rPr lang="en-CA" sz="900" u="none" strike="noStrike">
                          <a:effectLst/>
                        </a:rPr>
                        <a:t>Ethel Christina</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14</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2062900410"/>
                  </a:ext>
                </a:extLst>
              </a:tr>
              <a:tr h="115975">
                <a:tc>
                  <a:txBody>
                    <a:bodyPr/>
                    <a:lstStyle/>
                    <a:p>
                      <a:pPr algn="l" fontAlgn="b"/>
                      <a:r>
                        <a:rPr lang="en-CA" sz="900" u="none" strike="noStrike" dirty="0">
                          <a:effectLst/>
                        </a:rPr>
                        <a:t>Ethel </a:t>
                      </a:r>
                      <a:r>
                        <a:rPr lang="en-CA" sz="900" u="none" strike="noStrike" dirty="0" err="1">
                          <a:effectLst/>
                        </a:rPr>
                        <a:t>Leismer</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3</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712886592"/>
                  </a:ext>
                </a:extLst>
              </a:tr>
              <a:tr h="115975">
                <a:tc>
                  <a:txBody>
                    <a:bodyPr/>
                    <a:lstStyle/>
                    <a:p>
                      <a:pPr algn="l" fontAlgn="b"/>
                      <a:r>
                        <a:rPr lang="en-CA" sz="900" u="none" strike="noStrike">
                          <a:effectLst/>
                        </a:rPr>
                        <a:t>Ethel Sunday Creek</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4</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3525068529"/>
                  </a:ext>
                </a:extLst>
              </a:tr>
              <a:tr h="115975">
                <a:tc>
                  <a:txBody>
                    <a:bodyPr/>
                    <a:lstStyle/>
                    <a:p>
                      <a:pPr algn="l" fontAlgn="b"/>
                      <a:r>
                        <a:rPr lang="en-CA" sz="900" u="none" strike="noStrike">
                          <a:effectLst/>
                        </a:rPr>
                        <a:t>Muriel</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9</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3289602795"/>
                  </a:ext>
                </a:extLst>
              </a:tr>
              <a:tr h="115975">
                <a:tc>
                  <a:txBody>
                    <a:bodyPr/>
                    <a:lstStyle/>
                    <a:p>
                      <a:pPr algn="l" fontAlgn="b"/>
                      <a:r>
                        <a:rPr lang="en-CA" sz="900" u="none" strike="noStrike" dirty="0">
                          <a:effectLst/>
                        </a:rPr>
                        <a:t>Muskeg Mountain Till 1</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7</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093157625"/>
                  </a:ext>
                </a:extLst>
              </a:tr>
              <a:tr h="115975">
                <a:tc>
                  <a:txBody>
                    <a:bodyPr/>
                    <a:lstStyle/>
                    <a:p>
                      <a:pPr algn="l" fontAlgn="b"/>
                      <a:r>
                        <a:rPr lang="en-CA" sz="900" u="none" strike="noStrike" dirty="0">
                          <a:effectLst/>
                        </a:rPr>
                        <a:t>Muskeg Mountain Till 2</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4</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2670691248"/>
                  </a:ext>
                </a:extLst>
              </a:tr>
              <a:tr h="115975">
                <a:tc>
                  <a:txBody>
                    <a:bodyPr/>
                    <a:lstStyle/>
                    <a:p>
                      <a:pPr algn="l" fontAlgn="b"/>
                      <a:r>
                        <a:rPr lang="en-CA" sz="900" u="none" strike="noStrike">
                          <a:effectLst/>
                        </a:rPr>
                        <a:t>Muskeg Mountain Till 3</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3</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2634775033"/>
                  </a:ext>
                </a:extLst>
              </a:tr>
              <a:tr h="115975">
                <a:tc>
                  <a:txBody>
                    <a:bodyPr/>
                    <a:lstStyle/>
                    <a:p>
                      <a:pPr algn="l" fontAlgn="b"/>
                      <a:r>
                        <a:rPr lang="en-CA" sz="900" u="none" strike="noStrike">
                          <a:effectLst/>
                        </a:rPr>
                        <a:t>Muskeg Mountain Till 4</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10</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55773302"/>
                  </a:ext>
                </a:extLst>
              </a:tr>
              <a:tr h="115975">
                <a:tc>
                  <a:txBody>
                    <a:bodyPr/>
                    <a:lstStyle/>
                    <a:p>
                      <a:pPr algn="l" fontAlgn="b"/>
                      <a:r>
                        <a:rPr lang="en-CA" sz="900" u="none" strike="noStrike">
                          <a:effectLst/>
                        </a:rPr>
                        <a:t>Muskeg Mountain Till 5</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2</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1718859122"/>
                  </a:ext>
                </a:extLst>
              </a:tr>
              <a:tr h="115975">
                <a:tc>
                  <a:txBody>
                    <a:bodyPr/>
                    <a:lstStyle/>
                    <a:p>
                      <a:pPr algn="l" fontAlgn="b"/>
                      <a:r>
                        <a:rPr lang="en-CA" sz="900" u="none" strike="noStrike">
                          <a:effectLst/>
                        </a:rPr>
                        <a:t>Steepbank Clay</a:t>
                      </a:r>
                      <a:endParaRPr lang="en-CA" sz="900" b="0" i="0" u="none" strike="noStrike">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a:effectLst/>
                        </a:rPr>
                        <a:t>1</a:t>
                      </a:r>
                      <a:endParaRPr lang="en-CA" sz="900" b="0" i="0" u="none" strike="noStrike">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3123932231"/>
                  </a:ext>
                </a:extLst>
              </a:tr>
              <a:tr h="115975">
                <a:tc>
                  <a:txBody>
                    <a:bodyPr/>
                    <a:lstStyle/>
                    <a:p>
                      <a:pPr algn="l" fontAlgn="b"/>
                      <a:r>
                        <a:rPr lang="en-CA" sz="900" u="none" strike="noStrike" dirty="0" err="1">
                          <a:effectLst/>
                        </a:rPr>
                        <a:t>Steepbank</a:t>
                      </a:r>
                      <a:r>
                        <a:rPr lang="en-CA" sz="900" u="none" strike="noStrike" dirty="0">
                          <a:effectLst/>
                        </a:rPr>
                        <a:t> Mid Sand (intermediate sand)</a:t>
                      </a:r>
                      <a:endParaRPr lang="en-CA" sz="900" b="0" i="0" u="none" strike="noStrike" dirty="0">
                        <a:solidFill>
                          <a:srgbClr val="000000"/>
                        </a:solidFill>
                        <a:effectLst/>
                        <a:latin typeface="Calibri" panose="020F0502020204030204" pitchFamily="34" charset="0"/>
                      </a:endParaRPr>
                    </a:p>
                  </a:txBody>
                  <a:tcPr marL="6351" marR="6351" marT="6351" marB="0" anchor="b"/>
                </a:tc>
                <a:tc>
                  <a:txBody>
                    <a:bodyPr/>
                    <a:lstStyle/>
                    <a:p>
                      <a:pPr algn="r" fontAlgn="b"/>
                      <a:r>
                        <a:rPr lang="en-CA" sz="900" u="none" strike="noStrike" dirty="0">
                          <a:effectLst/>
                        </a:rPr>
                        <a:t>1</a:t>
                      </a:r>
                      <a:endParaRPr lang="en-CA" sz="900" b="0" i="0" u="none" strike="noStrike" dirty="0">
                        <a:solidFill>
                          <a:srgbClr val="000000"/>
                        </a:solidFill>
                        <a:effectLst/>
                        <a:latin typeface="Calibri" panose="020F0502020204030204" pitchFamily="34" charset="0"/>
                      </a:endParaRPr>
                    </a:p>
                  </a:txBody>
                  <a:tcPr marL="6351" marR="6351" marT="6351" marB="0" anchor="b"/>
                </a:tc>
                <a:extLst>
                  <a:ext uri="{0D108BD9-81ED-4DB2-BD59-A6C34878D82A}">
                    <a16:rowId xmlns:a16="http://schemas.microsoft.com/office/drawing/2014/main" val="3226328319"/>
                  </a:ext>
                </a:extLst>
              </a:tr>
            </a:tbl>
          </a:graphicData>
        </a:graphic>
      </p:graphicFrame>
    </p:spTree>
    <p:extLst>
      <p:ext uri="{BB962C8B-B14F-4D97-AF65-F5344CB8AC3E}">
        <p14:creationId xmlns:p14="http://schemas.microsoft.com/office/powerpoint/2010/main" val="1856148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97514BD-B0B4-C37C-753A-C64AEDA4E550}"/>
              </a:ext>
            </a:extLst>
          </p:cNvPr>
          <p:cNvSpPr>
            <a:spLocks noGrp="1"/>
          </p:cNvSpPr>
          <p:nvPr>
            <p:ph type="ftr" sz="quarter" idx="11"/>
          </p:nvPr>
        </p:nvSpPr>
        <p:spPr>
          <a:xfrm>
            <a:off x="3028950" y="6483351"/>
            <a:ext cx="3086100" cy="365125"/>
          </a:xfrm>
        </p:spPr>
        <p:txBody>
          <a:bodyPr/>
          <a:lstStyle/>
          <a:p>
            <a:fld id="{2422F85B-19BC-4FA8-936A-68DB80F16B7E}" type="slidenum">
              <a:rPr lang="en-CA" altLang="en-US" smtClean="0"/>
              <a:pPr/>
              <a:t>19</a:t>
            </a:fld>
            <a:endParaRPr lang="en-CA" altLang="en-US"/>
          </a:p>
        </p:txBody>
      </p:sp>
      <p:pic>
        <p:nvPicPr>
          <p:cNvPr id="6" name="Picture 5">
            <a:extLst>
              <a:ext uri="{FF2B5EF4-FFF2-40B4-BE49-F238E27FC236}">
                <a16:creationId xmlns:a16="http://schemas.microsoft.com/office/drawing/2014/main" id="{EA9546C5-0542-33D0-018D-D918219E9E62}"/>
              </a:ext>
            </a:extLst>
          </p:cNvPr>
          <p:cNvPicPr>
            <a:picLocks noChangeAspect="1"/>
          </p:cNvPicPr>
          <p:nvPr/>
        </p:nvPicPr>
        <p:blipFill>
          <a:blip r:embed="rId2" cstate="print">
            <a:extLst>
              <a:ext uri="{28A0092B-C50C-407E-A947-70E740481C1C}">
                <a14:useLocalDpi xmlns:a14="http://schemas.microsoft.com/office/drawing/2010/main" val="0"/>
              </a:ext>
            </a:extLst>
          </a:blip>
          <a:srcRect t="905" b="905"/>
          <a:stretch/>
        </p:blipFill>
        <p:spPr>
          <a:xfrm>
            <a:off x="395536" y="591422"/>
            <a:ext cx="4680520" cy="5947495"/>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25CF4403-1632-0285-9BA3-0ABECA8187C3}"/>
              </a:ext>
            </a:extLst>
          </p:cNvPr>
          <p:cNvSpPr txBox="1"/>
          <p:nvPr/>
        </p:nvSpPr>
        <p:spPr>
          <a:xfrm>
            <a:off x="1331640" y="64363"/>
            <a:ext cx="6480720" cy="369332"/>
          </a:xfrm>
          <a:prstGeom prst="rect">
            <a:avLst/>
          </a:prstGeom>
          <a:noFill/>
        </p:spPr>
        <p:txBody>
          <a:bodyPr wrap="square" rtlCol="0">
            <a:spAutoFit/>
          </a:bodyPr>
          <a:lstStyle/>
          <a:p>
            <a:pPr algn="ctr"/>
            <a:r>
              <a:rPr lang="en-CA" b="1" u="sng" dirty="0"/>
              <a:t>AWWID DATA – Allocating Neogene-Quaternary Data</a:t>
            </a:r>
          </a:p>
        </p:txBody>
      </p:sp>
      <p:sp>
        <p:nvSpPr>
          <p:cNvPr id="8" name="TextBox 7">
            <a:extLst>
              <a:ext uri="{FF2B5EF4-FFF2-40B4-BE49-F238E27FC236}">
                <a16:creationId xmlns:a16="http://schemas.microsoft.com/office/drawing/2014/main" id="{9C18EAE0-6A74-344A-F0F6-1C1A683522D6}"/>
              </a:ext>
            </a:extLst>
          </p:cNvPr>
          <p:cNvSpPr txBox="1"/>
          <p:nvPr/>
        </p:nvSpPr>
        <p:spPr>
          <a:xfrm>
            <a:off x="5327873" y="2204864"/>
            <a:ext cx="3456384" cy="4355038"/>
          </a:xfrm>
          <a:prstGeom prst="rect">
            <a:avLst/>
          </a:prstGeom>
          <a:noFill/>
        </p:spPr>
        <p:txBody>
          <a:bodyPr wrap="square" rtlCol="0">
            <a:spAutoFit/>
          </a:bodyPr>
          <a:lstStyle/>
          <a:p>
            <a:pPr marL="285744" indent="-285744">
              <a:buFont typeface="Arial" panose="020B0604020202020204" pitchFamily="34" charset="0"/>
              <a:buChar char="•"/>
            </a:pPr>
            <a:endParaRPr lang="en-CA" sz="1800" dirty="0"/>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t>The remaining wells (1970 water levels from 1886 water wells) were assigned as undifferentiated Surficial Wells</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r>
              <a:rPr lang="en-CA" sz="1400" dirty="0">
                <a:solidFill>
                  <a:srgbClr val="FF0000"/>
                </a:solidFill>
              </a:rPr>
              <a:t>Water levels from the AWWID database are provided in the accompanying spreadsheet </a:t>
            </a:r>
            <a:r>
              <a:rPr lang="en-CA" sz="1400" b="1" u="sng" dirty="0">
                <a:solidFill>
                  <a:srgbClr val="FF0000"/>
                </a:solidFill>
              </a:rPr>
              <a:t>awwid.xlsx</a:t>
            </a:r>
          </a:p>
          <a:p>
            <a:pPr marL="285744" indent="-285744">
              <a:buFont typeface="Arial" panose="020B0604020202020204" pitchFamily="34" charset="0"/>
              <a:buChar char="•"/>
            </a:pPr>
            <a:endParaRPr lang="en-CA" sz="1400" dirty="0"/>
          </a:p>
          <a:p>
            <a:pPr marL="285744" indent="-285744">
              <a:buFont typeface="Arial" panose="020B0604020202020204" pitchFamily="34" charset="0"/>
              <a:buChar char="•"/>
            </a:pPr>
            <a:endParaRPr lang="en-CA" sz="1100" dirty="0"/>
          </a:p>
          <a:p>
            <a:pPr marL="285744" indent="-285744">
              <a:buFont typeface="Arial" panose="020B0604020202020204" pitchFamily="34" charset="0"/>
              <a:buChar char="•"/>
            </a:pPr>
            <a:endParaRPr lang="en-CA" dirty="0"/>
          </a:p>
          <a:p>
            <a:endParaRPr lang="en-CA" dirty="0"/>
          </a:p>
          <a:p>
            <a:endParaRPr lang="en-CA" dirty="0"/>
          </a:p>
          <a:p>
            <a:endParaRPr lang="en-CA" dirty="0"/>
          </a:p>
          <a:p>
            <a:endParaRPr lang="en-CA" dirty="0"/>
          </a:p>
          <a:p>
            <a:r>
              <a:rPr lang="en-CA" dirty="0"/>
              <a:t> </a:t>
            </a:r>
          </a:p>
        </p:txBody>
      </p:sp>
    </p:spTree>
    <p:extLst>
      <p:ext uri="{BB962C8B-B14F-4D97-AF65-F5344CB8AC3E}">
        <p14:creationId xmlns:p14="http://schemas.microsoft.com/office/powerpoint/2010/main" val="855082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5795" y="36298"/>
            <a:ext cx="7886700" cy="1325563"/>
          </a:xfrm>
        </p:spPr>
        <p:txBody>
          <a:bodyPr>
            <a:normAutofit/>
          </a:bodyPr>
          <a:lstStyle/>
          <a:p>
            <a:pPr algn="ctr"/>
            <a:r>
              <a:rPr lang="en-CA" sz="3200" b="1" u="sng" dirty="0">
                <a:latin typeface="Arial Narrow" panose="020B0606020202030204" pitchFamily="34" charset="0"/>
              </a:rPr>
              <a:t>Neogene - Quaternary Water Level Data Sources</a:t>
            </a:r>
          </a:p>
        </p:txBody>
      </p:sp>
      <p:sp>
        <p:nvSpPr>
          <p:cNvPr id="7" name="Content Placeholder 6"/>
          <p:cNvSpPr>
            <a:spLocks noGrp="1"/>
          </p:cNvSpPr>
          <p:nvPr>
            <p:ph idx="1"/>
          </p:nvPr>
        </p:nvSpPr>
        <p:spPr>
          <a:xfrm>
            <a:off x="628651" y="1340771"/>
            <a:ext cx="7886700" cy="5152107"/>
          </a:xfrm>
        </p:spPr>
        <p:txBody>
          <a:bodyPr vert="horz" lIns="91440" tIns="45720" rIns="91440" bIns="45720" rtlCol="0" anchor="t">
            <a:normAutofit/>
          </a:bodyPr>
          <a:lstStyle/>
          <a:p>
            <a:pPr marL="90170" lvl="2" indent="0">
              <a:buNone/>
            </a:pPr>
            <a:r>
              <a:rPr lang="en-CA" altLang="en-US" sz="1400" dirty="0"/>
              <a:t>Multiple data sources that contained water levels from Neogene-Quaternary aged sediments were compiled. A description of each source is provided below. Additional details on how the data was initially processed and allocated is described in the following slides.</a:t>
            </a:r>
            <a:endParaRPr lang="en-US"/>
          </a:p>
          <a:p>
            <a:pPr marL="90170" lvl="2" indent="0">
              <a:buNone/>
            </a:pPr>
            <a:endParaRPr lang="en-CA" altLang="en-US" sz="1800" b="1" u="sng"/>
          </a:p>
          <a:p>
            <a:pPr marL="0" lvl="2" indent="0">
              <a:buNone/>
            </a:pPr>
            <a:r>
              <a:rPr lang="en-CA" altLang="en-US" sz="1800" b="1" u="sng" dirty="0"/>
              <a:t>Advisian</a:t>
            </a:r>
            <a:endParaRPr lang="en-CA" altLang="en-US" sz="1800" b="1" u="sng">
              <a:ea typeface="Calibri" panose="020F0502020204030204"/>
              <a:cs typeface="Calibri" panose="020F0502020204030204"/>
            </a:endParaRPr>
          </a:p>
          <a:p>
            <a:pPr marL="457200" lvl="3" indent="-114300"/>
            <a:r>
              <a:rPr lang="en-CA" altLang="en-US" sz="1400" dirty="0"/>
              <a:t>Data mined </a:t>
            </a:r>
            <a:r>
              <a:rPr lang="en-CA" altLang="en-US" sz="1400"/>
              <a:t>by Advisian </a:t>
            </a:r>
            <a:r>
              <a:rPr lang="en-CA" altLang="en-US" sz="1400" dirty="0"/>
              <a:t>from Environmental Impact Assessments and </a:t>
            </a:r>
            <a:r>
              <a:rPr lang="en-CA" altLang="en-US" sz="1400"/>
              <a:t>EPEA </a:t>
            </a:r>
            <a:r>
              <a:rPr lang="en-CA" altLang="en-US" sz="1400" dirty="0"/>
              <a:t>Groundwater </a:t>
            </a:r>
            <a:r>
              <a:rPr lang="en-CA" altLang="en-US" sz="1400"/>
              <a:t>Monitoring</a:t>
            </a:r>
            <a:r>
              <a:rPr lang="en-CA" altLang="en-US" sz="1400" dirty="0"/>
              <a:t> Reports;</a:t>
            </a:r>
            <a:r>
              <a:rPr lang="en-CA" altLang="en-US" sz="1400"/>
              <a:t> </a:t>
            </a:r>
            <a:r>
              <a:rPr lang="en-CA" altLang="en-US" sz="1400" dirty="0"/>
              <a:t>Received from</a:t>
            </a:r>
            <a:r>
              <a:rPr lang="en-CA" altLang="en-US" sz="1400"/>
              <a:t> Innotech</a:t>
            </a:r>
            <a:r>
              <a:rPr lang="en-CA" altLang="en-US" sz="1400" dirty="0"/>
              <a:t> as Table 1 (Well Details) and Table 2 (Water Levels)</a:t>
            </a:r>
            <a:endParaRPr lang="en-CA" altLang="en-US" sz="1400">
              <a:ea typeface="Calibri"/>
              <a:cs typeface="Calibri"/>
            </a:endParaRPr>
          </a:p>
          <a:p>
            <a:pPr marL="0" indent="0">
              <a:buNone/>
            </a:pPr>
            <a:r>
              <a:rPr lang="en-CA" altLang="en-US" sz="1800" b="1" u="sng" dirty="0"/>
              <a:t>COSIA</a:t>
            </a:r>
            <a:endParaRPr lang="en-CA" altLang="en-US" sz="1800" b="1" u="sng">
              <a:ea typeface="Calibri"/>
              <a:cs typeface="Calibri"/>
            </a:endParaRPr>
          </a:p>
          <a:p>
            <a:pPr marL="457200" lvl="3" indent="-114300">
              <a:tabLst>
                <a:tab pos="808038" algn="l"/>
              </a:tabLst>
            </a:pPr>
            <a:r>
              <a:rPr lang="en-CA" altLang="en-US" sz="1400" dirty="0"/>
              <a:t>Data used</a:t>
            </a:r>
            <a:r>
              <a:rPr lang="en-CA" altLang="en-US" sz="1400"/>
              <a:t> by Matrix</a:t>
            </a:r>
            <a:r>
              <a:rPr lang="en-CA" altLang="en-US" sz="1400" dirty="0"/>
              <a:t> </a:t>
            </a:r>
            <a:r>
              <a:rPr lang="en-CA" altLang="en-US" sz="1400"/>
              <a:t>to calibrate </a:t>
            </a:r>
            <a:r>
              <a:rPr lang="en-CA" altLang="en-US" sz="1400" dirty="0"/>
              <a:t>the</a:t>
            </a:r>
            <a:r>
              <a:rPr lang="en-CA" altLang="en-US" sz="1400"/>
              <a:t> </a:t>
            </a:r>
            <a:r>
              <a:rPr lang="en-CA" altLang="en-US" sz="1400" dirty="0"/>
              <a:t>SAOS groundwater model</a:t>
            </a:r>
            <a:r>
              <a:rPr lang="en-CA" altLang="en-US" sz="1400"/>
              <a:t> in 2016</a:t>
            </a:r>
            <a:r>
              <a:rPr lang="en-CA" altLang="en-US" sz="1400" dirty="0"/>
              <a:t>. This dataset primarily </a:t>
            </a:r>
            <a:r>
              <a:rPr lang="en-CA" altLang="en-US" sz="1400"/>
              <a:t>consists </a:t>
            </a:r>
            <a:r>
              <a:rPr lang="en-CA" altLang="en-US" sz="1400" dirty="0"/>
              <a:t>of groundwater levels from Mannville aquifers but also </a:t>
            </a:r>
            <a:r>
              <a:rPr lang="en-CA" altLang="en-US" sz="1400"/>
              <a:t>includes</a:t>
            </a:r>
            <a:r>
              <a:rPr lang="en-CA" altLang="en-US" sz="1400" dirty="0"/>
              <a:t> some water levels from </a:t>
            </a:r>
            <a:r>
              <a:rPr lang="en-CA" altLang="en-US" sz="1400"/>
              <a:t>Neogene-Quaternary</a:t>
            </a:r>
            <a:r>
              <a:rPr lang="en-CA" altLang="en-US" sz="1400" dirty="0"/>
              <a:t> aquifers. Received</a:t>
            </a:r>
            <a:r>
              <a:rPr lang="en-CA" altLang="en-US" sz="1400"/>
              <a:t> from InnoTech</a:t>
            </a:r>
            <a:r>
              <a:rPr lang="en-CA" altLang="en-US" sz="1400" dirty="0"/>
              <a:t> as two tables; one with well details the other with water levels</a:t>
            </a:r>
            <a:endParaRPr lang="en-CA" altLang="en-US" sz="1400">
              <a:ea typeface="Calibri"/>
              <a:cs typeface="Calibri"/>
            </a:endParaRPr>
          </a:p>
          <a:p>
            <a:pPr marL="0" lvl="2" indent="0">
              <a:buNone/>
            </a:pPr>
            <a:r>
              <a:rPr lang="en-CA" altLang="en-US" sz="1800" b="1" u="sng"/>
              <a:t>Groundwater Observation Well Network (</a:t>
            </a:r>
            <a:r>
              <a:rPr lang="en-CA" altLang="en-US" sz="1800" b="1" u="sng" dirty="0"/>
              <a:t>GOWN</a:t>
            </a:r>
            <a:r>
              <a:rPr lang="en-CA" altLang="en-US" sz="1800" b="1" u="sng"/>
              <a:t>)</a:t>
            </a:r>
            <a:endParaRPr lang="en-CA" altLang="en-US" sz="1800" b="1" u="sng">
              <a:ea typeface="Calibri"/>
              <a:cs typeface="Calibri"/>
            </a:endParaRPr>
          </a:p>
          <a:p>
            <a:pPr marL="457200" lvl="3" indent="-114935"/>
            <a:r>
              <a:rPr lang="en-CA" altLang="en-US" sz="1400" dirty="0"/>
              <a:t>Water level data mined by the AGS from the GOWN website</a:t>
            </a:r>
            <a:endParaRPr lang="en-CA" altLang="en-US" sz="1400">
              <a:ea typeface="Calibri" panose="020F0502020204030204"/>
              <a:cs typeface="Calibri" panose="020F0502020204030204"/>
            </a:endParaRPr>
          </a:p>
          <a:p>
            <a:pPr marL="0" lvl="2" indent="0">
              <a:buNone/>
            </a:pPr>
            <a:r>
              <a:rPr lang="en-CA" altLang="en-US" sz="1800" b="1" u="sng" dirty="0"/>
              <a:t>Alberta Water Well Information Database (AWWID)</a:t>
            </a:r>
          </a:p>
          <a:p>
            <a:pPr marL="457200" lvl="4" indent="-114300"/>
            <a:r>
              <a:rPr lang="en-CA" altLang="en-US" sz="1400" dirty="0"/>
              <a:t>Static water levels from </a:t>
            </a:r>
            <a:r>
              <a:rPr lang="en-CA" altLang="en-US" sz="1400"/>
              <a:t>water well drillers' reports</a:t>
            </a:r>
            <a:r>
              <a:rPr lang="en-CA" altLang="en-US" sz="1400" dirty="0"/>
              <a:t> mined </a:t>
            </a:r>
            <a:r>
              <a:rPr lang="en-CA" altLang="en-US" sz="1400"/>
              <a:t>from the AWWID </a:t>
            </a:r>
            <a:r>
              <a:rPr lang="en-CA" altLang="en-US" sz="1400" dirty="0"/>
              <a:t>by AGS</a:t>
            </a:r>
            <a:endParaRPr lang="en-CA" altLang="en-US" sz="1400">
              <a:ea typeface="Calibri" panose="020F0502020204030204"/>
              <a:cs typeface="Calibri" panose="020F0502020204030204"/>
            </a:endParaRPr>
          </a:p>
          <a:p>
            <a:pPr marL="0" lvl="4" indent="0">
              <a:buNone/>
            </a:pPr>
            <a:r>
              <a:rPr lang="en-CA" altLang="en-US" b="1" u="sng" dirty="0"/>
              <a:t>Water Use Reporting </a:t>
            </a:r>
            <a:r>
              <a:rPr lang="en-CA" altLang="en-US" b="1" u="sng"/>
              <a:t>System </a:t>
            </a:r>
            <a:r>
              <a:rPr lang="en-CA" altLang="en-US" b="1" u="sng" dirty="0"/>
              <a:t>(WURS)</a:t>
            </a:r>
            <a:endParaRPr lang="en-CA" altLang="en-US" b="1" u="sng">
              <a:ea typeface="Calibri"/>
              <a:cs typeface="Calibri"/>
            </a:endParaRPr>
          </a:p>
          <a:p>
            <a:pPr marL="457200" lvl="5" indent="-114935"/>
            <a:r>
              <a:rPr lang="en-CA" altLang="en-US" sz="1400" dirty="0"/>
              <a:t>Additional data received from AEPA that contains water levels from</a:t>
            </a:r>
            <a:r>
              <a:rPr lang="en-CA" altLang="en-US" sz="1400"/>
              <a:t> Water Act licence</a:t>
            </a:r>
            <a:r>
              <a:rPr lang="en-CA" altLang="en-US" sz="1400" dirty="0"/>
              <a:t> requirements</a:t>
            </a:r>
            <a:endParaRPr lang="en-CA" altLang="en-US" sz="1400">
              <a:ea typeface="Calibri" panose="020F0502020204030204"/>
              <a:cs typeface="Calibri" panose="020F0502020204030204"/>
            </a:endParaRPr>
          </a:p>
          <a:p>
            <a:pPr marL="342265" lvl="3" indent="0"/>
            <a:endParaRPr lang="en-CA" altLang="en-US" sz="1651">
              <a:ea typeface="Calibri" panose="020F0502020204030204"/>
              <a:cs typeface="Calibri" panose="020F0502020204030204"/>
            </a:endParaRPr>
          </a:p>
        </p:txBody>
      </p:sp>
      <p:sp>
        <p:nvSpPr>
          <p:cNvPr id="5" name="Footer Placeholder 4"/>
          <p:cNvSpPr>
            <a:spLocks noGrp="1"/>
          </p:cNvSpPr>
          <p:nvPr>
            <p:ph type="ftr" sz="quarter" idx="11"/>
          </p:nvPr>
        </p:nvSpPr>
        <p:spPr/>
        <p:txBody>
          <a:bodyPr/>
          <a:lstStyle/>
          <a:p>
            <a:fld id="{94D62312-BEAA-4E36-B31D-F7912D0A43C6}" type="slidenum">
              <a:rPr lang="en-CA" altLang="en-US" smtClean="0"/>
              <a:pPr/>
              <a:t>2</a:t>
            </a:fld>
            <a:endParaRPr lang="en-CA" altLang="en-US"/>
          </a:p>
        </p:txBody>
      </p:sp>
    </p:spTree>
    <p:extLst>
      <p:ext uri="{BB962C8B-B14F-4D97-AF65-F5344CB8AC3E}">
        <p14:creationId xmlns:p14="http://schemas.microsoft.com/office/powerpoint/2010/main" val="1996244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97514BD-B0B4-C37C-753A-C64AEDA4E550}"/>
              </a:ext>
            </a:extLst>
          </p:cNvPr>
          <p:cNvSpPr>
            <a:spLocks noGrp="1"/>
          </p:cNvSpPr>
          <p:nvPr>
            <p:ph type="ftr" sz="quarter" idx="11"/>
          </p:nvPr>
        </p:nvSpPr>
        <p:spPr>
          <a:xfrm>
            <a:off x="3028950" y="6483351"/>
            <a:ext cx="3086100" cy="365125"/>
          </a:xfrm>
        </p:spPr>
        <p:txBody>
          <a:bodyPr/>
          <a:lstStyle/>
          <a:p>
            <a:fld id="{2422F85B-19BC-4FA8-936A-68DB80F16B7E}" type="slidenum">
              <a:rPr lang="en-CA" altLang="en-US" smtClean="0"/>
              <a:pPr/>
              <a:t>20</a:t>
            </a:fld>
            <a:endParaRPr lang="en-CA" altLang="en-US" dirty="0"/>
          </a:p>
        </p:txBody>
      </p:sp>
      <p:pic>
        <p:nvPicPr>
          <p:cNvPr id="6" name="Picture 5">
            <a:extLst>
              <a:ext uri="{FF2B5EF4-FFF2-40B4-BE49-F238E27FC236}">
                <a16:creationId xmlns:a16="http://schemas.microsoft.com/office/drawing/2014/main" id="{EA9546C5-0542-33D0-018D-D918219E9E62}"/>
              </a:ext>
            </a:extLst>
          </p:cNvPr>
          <p:cNvPicPr>
            <a:picLocks noChangeAspect="1"/>
          </p:cNvPicPr>
          <p:nvPr/>
        </p:nvPicPr>
        <p:blipFill>
          <a:blip r:embed="rId2" cstate="print">
            <a:extLst>
              <a:ext uri="{28A0092B-C50C-407E-A947-70E740481C1C}">
                <a14:useLocalDpi xmlns:a14="http://schemas.microsoft.com/office/drawing/2010/main" val="0"/>
              </a:ext>
            </a:extLst>
          </a:blip>
          <a:srcRect t="905" b="905"/>
          <a:stretch/>
        </p:blipFill>
        <p:spPr>
          <a:xfrm>
            <a:off x="395536" y="591422"/>
            <a:ext cx="4680520" cy="5947495"/>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25CF4403-1632-0285-9BA3-0ABECA8187C3}"/>
              </a:ext>
            </a:extLst>
          </p:cNvPr>
          <p:cNvSpPr txBox="1"/>
          <p:nvPr/>
        </p:nvSpPr>
        <p:spPr>
          <a:xfrm>
            <a:off x="1331640" y="64363"/>
            <a:ext cx="6480720" cy="369332"/>
          </a:xfrm>
          <a:prstGeom prst="rect">
            <a:avLst/>
          </a:prstGeom>
          <a:noFill/>
        </p:spPr>
        <p:txBody>
          <a:bodyPr wrap="square" rtlCol="0">
            <a:spAutoFit/>
          </a:bodyPr>
          <a:lstStyle/>
          <a:p>
            <a:pPr algn="ctr"/>
            <a:r>
              <a:rPr lang="en-CA" b="1" u="sng" dirty="0"/>
              <a:t>WURS DATA – Allocating Neogene-Quaternary Data</a:t>
            </a:r>
          </a:p>
        </p:txBody>
      </p:sp>
      <p:sp>
        <p:nvSpPr>
          <p:cNvPr id="2" name="TextBox 1">
            <a:extLst>
              <a:ext uri="{FF2B5EF4-FFF2-40B4-BE49-F238E27FC236}">
                <a16:creationId xmlns:a16="http://schemas.microsoft.com/office/drawing/2014/main" id="{D6CC5615-D107-9157-8E15-2B4CA4577AF9}"/>
              </a:ext>
            </a:extLst>
          </p:cNvPr>
          <p:cNvSpPr txBox="1"/>
          <p:nvPr/>
        </p:nvSpPr>
        <p:spPr>
          <a:xfrm>
            <a:off x="5364088" y="591424"/>
            <a:ext cx="3312368" cy="2031325"/>
          </a:xfrm>
          <a:prstGeom prst="rect">
            <a:avLst/>
          </a:prstGeom>
          <a:noFill/>
        </p:spPr>
        <p:txBody>
          <a:bodyPr wrap="square" rtlCol="0">
            <a:spAutoFit/>
          </a:bodyPr>
          <a:lstStyle/>
          <a:p>
            <a:pPr marL="285744" indent="-285744">
              <a:buFont typeface="Arial" panose="020B0604020202020204" pitchFamily="34" charset="0"/>
              <a:buChar char="•"/>
            </a:pPr>
            <a:r>
              <a:rPr lang="en-US" dirty="0"/>
              <a:t>WURS data was allocated using the formation provided on water licenses</a:t>
            </a:r>
          </a:p>
          <a:p>
            <a:pPr marL="285744" indent="-285744">
              <a:buFont typeface="Arial" panose="020B0604020202020204" pitchFamily="34" charset="0"/>
              <a:buChar char="•"/>
            </a:pPr>
            <a:endParaRPr lang="en-US" dirty="0"/>
          </a:p>
          <a:p>
            <a:pPr marL="285744" indent="-285744">
              <a:buFont typeface="Arial" panose="020B0604020202020204" pitchFamily="34" charset="0"/>
              <a:buChar char="•"/>
            </a:pPr>
            <a:r>
              <a:rPr lang="en-US" dirty="0"/>
              <a:t>Water levels were found for 360 wells in the AOS area</a:t>
            </a:r>
          </a:p>
          <a:p>
            <a:endParaRPr lang="en-US" dirty="0"/>
          </a:p>
        </p:txBody>
      </p:sp>
      <p:graphicFrame>
        <p:nvGraphicFramePr>
          <p:cNvPr id="3" name="Table 2">
            <a:extLst>
              <a:ext uri="{FF2B5EF4-FFF2-40B4-BE49-F238E27FC236}">
                <a16:creationId xmlns:a16="http://schemas.microsoft.com/office/drawing/2014/main" id="{33F1A1E2-99E3-4D4C-264C-15B8B624C837}"/>
              </a:ext>
            </a:extLst>
          </p:cNvPr>
          <p:cNvGraphicFramePr>
            <a:graphicFrameLocks noGrp="1"/>
          </p:cNvGraphicFramePr>
          <p:nvPr>
            <p:extLst>
              <p:ext uri="{D42A27DB-BD31-4B8C-83A1-F6EECF244321}">
                <p14:modId xmlns:p14="http://schemas.microsoft.com/office/powerpoint/2010/main" val="3064803641"/>
              </p:ext>
            </p:extLst>
          </p:nvPr>
        </p:nvGraphicFramePr>
        <p:xfrm>
          <a:off x="5811852" y="2692348"/>
          <a:ext cx="2844800" cy="2667000"/>
        </p:xfrm>
        <a:graphic>
          <a:graphicData uri="http://schemas.openxmlformats.org/drawingml/2006/table">
            <a:tbl>
              <a:tblPr/>
              <a:tblGrid>
                <a:gridCol w="2235200">
                  <a:extLst>
                    <a:ext uri="{9D8B030D-6E8A-4147-A177-3AD203B41FA5}">
                      <a16:colId xmlns:a16="http://schemas.microsoft.com/office/drawing/2014/main" val="844576937"/>
                    </a:ext>
                  </a:extLst>
                </a:gridCol>
                <a:gridCol w="609600">
                  <a:extLst>
                    <a:ext uri="{9D8B030D-6E8A-4147-A177-3AD203B41FA5}">
                      <a16:colId xmlns:a16="http://schemas.microsoft.com/office/drawing/2014/main" val="2025960093"/>
                    </a:ext>
                  </a:extLst>
                </a:gridCol>
              </a:tblGrid>
              <a:tr h="190500">
                <a:tc>
                  <a:txBody>
                    <a:bodyPr/>
                    <a:lstStyle/>
                    <a:p>
                      <a:pPr algn="l" fontAlgn="b"/>
                      <a:r>
                        <a:rPr lang="en-CA" sz="1100" b="1" i="0" u="none" strike="noStrike">
                          <a:solidFill>
                            <a:srgbClr val="000000"/>
                          </a:solidFill>
                          <a:effectLst/>
                          <a:latin typeface="Calibri"/>
                        </a:rPr>
                        <a:t>Source</a:t>
                      </a:r>
                    </a:p>
                  </a:txBody>
                  <a:tcPr marL="6351" marR="6351" marT="6351" marB="0" anchor="b">
                    <a:lnL>
                      <a:noFill/>
                    </a:lnL>
                    <a:lnR>
                      <a:noFill/>
                    </a:lnR>
                    <a:lnT>
                      <a:noFill/>
                    </a:lnT>
                    <a:lnB>
                      <a:noFill/>
                    </a:lnB>
                  </a:tcPr>
                </a:tc>
                <a:tc>
                  <a:txBody>
                    <a:bodyPr/>
                    <a:lstStyle/>
                    <a:p>
                      <a:pPr algn="l" fontAlgn="b"/>
                      <a:r>
                        <a:rPr lang="en-CA" sz="1100" b="1" i="0" u="none" strike="noStrike">
                          <a:solidFill>
                            <a:srgbClr val="000000"/>
                          </a:solidFill>
                          <a:effectLst/>
                          <a:latin typeface="Calibri"/>
                        </a:rPr>
                        <a:t>Count</a:t>
                      </a:r>
                    </a:p>
                  </a:txBody>
                  <a:tcPr marL="6351" marR="6351" marT="6351" marB="0" anchor="b">
                    <a:lnL>
                      <a:noFill/>
                    </a:lnL>
                    <a:lnR>
                      <a:noFill/>
                    </a:lnR>
                    <a:lnT>
                      <a:noFill/>
                    </a:lnT>
                    <a:lnB>
                      <a:noFill/>
                    </a:lnB>
                  </a:tcPr>
                </a:tc>
                <a:extLst>
                  <a:ext uri="{0D108BD9-81ED-4DB2-BD59-A6C34878D82A}">
                    <a16:rowId xmlns:a16="http://schemas.microsoft.com/office/drawing/2014/main" val="4268965558"/>
                  </a:ext>
                </a:extLst>
              </a:tr>
              <a:tr h="190500">
                <a:tc>
                  <a:txBody>
                    <a:bodyPr/>
                    <a:lstStyle/>
                    <a:p>
                      <a:pPr algn="l" fontAlgn="b"/>
                      <a:r>
                        <a:rPr lang="en-CA" sz="1100" b="0" i="0" u="none" strike="noStrike">
                          <a:solidFill>
                            <a:srgbClr val="000000"/>
                          </a:solidFill>
                          <a:effectLst/>
                          <a:latin typeface="Calibri"/>
                        </a:rPr>
                        <a:t>Undifferentiated-Surficial</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196</a:t>
                      </a:r>
                    </a:p>
                  </a:txBody>
                  <a:tcPr marL="6351" marR="6351" marT="6351" marB="0" anchor="b">
                    <a:lnL>
                      <a:noFill/>
                    </a:lnL>
                    <a:lnR>
                      <a:noFill/>
                    </a:lnR>
                    <a:lnT>
                      <a:noFill/>
                    </a:lnT>
                    <a:lnB>
                      <a:noFill/>
                    </a:lnB>
                  </a:tcPr>
                </a:tc>
                <a:extLst>
                  <a:ext uri="{0D108BD9-81ED-4DB2-BD59-A6C34878D82A}">
                    <a16:rowId xmlns:a16="http://schemas.microsoft.com/office/drawing/2014/main" val="2375569712"/>
                  </a:ext>
                </a:extLst>
              </a:tr>
              <a:tr h="190500">
                <a:tc>
                  <a:txBody>
                    <a:bodyPr/>
                    <a:lstStyle/>
                    <a:p>
                      <a:pPr algn="l" fontAlgn="b"/>
                      <a:r>
                        <a:rPr lang="en-CA" sz="1100" b="0" i="0" u="none" strike="noStrike">
                          <a:solidFill>
                            <a:srgbClr val="000000"/>
                          </a:solidFill>
                          <a:effectLst/>
                          <a:latin typeface="Calibri"/>
                        </a:rPr>
                        <a:t>Sand River Aquifer</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6</a:t>
                      </a:r>
                    </a:p>
                  </a:txBody>
                  <a:tcPr marL="6351" marR="6351" marT="6351" marB="0" anchor="b">
                    <a:lnL>
                      <a:noFill/>
                    </a:lnL>
                    <a:lnR>
                      <a:noFill/>
                    </a:lnR>
                    <a:lnT>
                      <a:noFill/>
                    </a:lnT>
                    <a:lnB>
                      <a:noFill/>
                    </a:lnB>
                  </a:tcPr>
                </a:tc>
                <a:extLst>
                  <a:ext uri="{0D108BD9-81ED-4DB2-BD59-A6C34878D82A}">
                    <a16:rowId xmlns:a16="http://schemas.microsoft.com/office/drawing/2014/main" val="2406302587"/>
                  </a:ext>
                </a:extLst>
              </a:tr>
              <a:tr h="190500">
                <a:tc>
                  <a:txBody>
                    <a:bodyPr/>
                    <a:lstStyle/>
                    <a:p>
                      <a:pPr algn="l" fontAlgn="b"/>
                      <a:r>
                        <a:rPr lang="en-CA" sz="1100" b="0" i="0" u="none" strike="noStrike">
                          <a:solidFill>
                            <a:srgbClr val="000000"/>
                          </a:solidFill>
                          <a:effectLst/>
                          <a:latin typeface="Calibri"/>
                        </a:rPr>
                        <a:t>Muriel Lake Aquifer</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8</a:t>
                      </a:r>
                    </a:p>
                  </a:txBody>
                  <a:tcPr marL="6351" marR="6351" marT="6351" marB="0" anchor="b">
                    <a:lnL>
                      <a:noFill/>
                    </a:lnL>
                    <a:lnR>
                      <a:noFill/>
                    </a:lnR>
                    <a:lnT>
                      <a:noFill/>
                    </a:lnT>
                    <a:lnB>
                      <a:noFill/>
                    </a:lnB>
                  </a:tcPr>
                </a:tc>
                <a:extLst>
                  <a:ext uri="{0D108BD9-81ED-4DB2-BD59-A6C34878D82A}">
                    <a16:rowId xmlns:a16="http://schemas.microsoft.com/office/drawing/2014/main" val="1890026369"/>
                  </a:ext>
                </a:extLst>
              </a:tr>
              <a:tr h="190500">
                <a:tc>
                  <a:txBody>
                    <a:bodyPr/>
                    <a:lstStyle/>
                    <a:p>
                      <a:pPr algn="l" fontAlgn="b"/>
                      <a:r>
                        <a:rPr lang="en-CA" sz="1100" b="0" i="0" u="none" strike="noStrike" dirty="0">
                          <a:solidFill>
                            <a:srgbClr val="000000"/>
                          </a:solidFill>
                          <a:effectLst/>
                          <a:latin typeface="Calibri" panose="020F0502020204030204" pitchFamily="34" charset="0"/>
                        </a:rPr>
                        <a:t>Marie Creek Aquitard</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8</a:t>
                      </a:r>
                    </a:p>
                  </a:txBody>
                  <a:tcPr marL="6351" marR="6351" marT="6351" marB="0" anchor="b">
                    <a:lnL>
                      <a:noFill/>
                    </a:lnL>
                    <a:lnR>
                      <a:noFill/>
                    </a:lnR>
                    <a:lnT>
                      <a:noFill/>
                    </a:lnT>
                    <a:lnB>
                      <a:noFill/>
                    </a:lnB>
                  </a:tcPr>
                </a:tc>
                <a:extLst>
                  <a:ext uri="{0D108BD9-81ED-4DB2-BD59-A6C34878D82A}">
                    <a16:rowId xmlns:a16="http://schemas.microsoft.com/office/drawing/2014/main" val="1362938826"/>
                  </a:ext>
                </a:extLst>
              </a:tr>
              <a:tr h="190500">
                <a:tc>
                  <a:txBody>
                    <a:bodyPr/>
                    <a:lstStyle/>
                    <a:p>
                      <a:pPr algn="l" fontAlgn="b"/>
                      <a:r>
                        <a:rPr lang="en-CA" sz="1100" b="0" i="0" u="none" strike="noStrike" dirty="0">
                          <a:solidFill>
                            <a:srgbClr val="000000"/>
                          </a:solidFill>
                          <a:effectLst/>
                          <a:latin typeface="Calibri" panose="020F0502020204030204" pitchFamily="34" charset="0"/>
                        </a:rPr>
                        <a:t>Ethel Lake Aquifer</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37</a:t>
                      </a:r>
                    </a:p>
                  </a:txBody>
                  <a:tcPr marL="6351" marR="6351" marT="6351" marB="0" anchor="b">
                    <a:lnL>
                      <a:noFill/>
                    </a:lnL>
                    <a:lnR>
                      <a:noFill/>
                    </a:lnR>
                    <a:lnT>
                      <a:noFill/>
                    </a:lnT>
                    <a:lnB>
                      <a:noFill/>
                    </a:lnB>
                  </a:tcPr>
                </a:tc>
                <a:extLst>
                  <a:ext uri="{0D108BD9-81ED-4DB2-BD59-A6C34878D82A}">
                    <a16:rowId xmlns:a16="http://schemas.microsoft.com/office/drawing/2014/main" val="1391764314"/>
                  </a:ext>
                </a:extLst>
              </a:tr>
              <a:tr h="190500">
                <a:tc>
                  <a:txBody>
                    <a:bodyPr/>
                    <a:lstStyle/>
                    <a:p>
                      <a:pPr algn="l" fontAlgn="b"/>
                      <a:r>
                        <a:rPr lang="en-CA" sz="1100" b="0" i="0" u="none" strike="noStrike">
                          <a:solidFill>
                            <a:srgbClr val="000000"/>
                          </a:solidFill>
                          <a:effectLst/>
                          <a:latin typeface="Calibri"/>
                        </a:rPr>
                        <a:t>Empress Terrace</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1</a:t>
                      </a:r>
                    </a:p>
                  </a:txBody>
                  <a:tcPr marL="6351" marR="6351" marT="6351" marB="0" anchor="b">
                    <a:lnL>
                      <a:noFill/>
                    </a:lnL>
                    <a:lnR>
                      <a:noFill/>
                    </a:lnR>
                    <a:lnT>
                      <a:noFill/>
                    </a:lnT>
                    <a:lnB>
                      <a:noFill/>
                    </a:lnB>
                  </a:tcPr>
                </a:tc>
                <a:extLst>
                  <a:ext uri="{0D108BD9-81ED-4DB2-BD59-A6C34878D82A}">
                    <a16:rowId xmlns:a16="http://schemas.microsoft.com/office/drawing/2014/main" val="1654039944"/>
                  </a:ext>
                </a:extLst>
              </a:tr>
              <a:tr h="190500">
                <a:tc>
                  <a:txBody>
                    <a:bodyPr/>
                    <a:lstStyle/>
                    <a:p>
                      <a:pPr algn="l" fontAlgn="b"/>
                      <a:r>
                        <a:rPr lang="en-CA" sz="1100" b="0" i="0" u="none" strike="noStrike">
                          <a:solidFill>
                            <a:srgbClr val="000000"/>
                          </a:solidFill>
                          <a:effectLst/>
                          <a:latin typeface="Calibri"/>
                        </a:rPr>
                        <a:t>Empress Aquifer - Gregoire Channel</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4</a:t>
                      </a:r>
                    </a:p>
                  </a:txBody>
                  <a:tcPr marL="6351" marR="6351" marT="6351" marB="0" anchor="b">
                    <a:lnL>
                      <a:noFill/>
                    </a:lnL>
                    <a:lnR>
                      <a:noFill/>
                    </a:lnR>
                    <a:lnT>
                      <a:noFill/>
                    </a:lnT>
                    <a:lnB>
                      <a:noFill/>
                    </a:lnB>
                  </a:tcPr>
                </a:tc>
                <a:extLst>
                  <a:ext uri="{0D108BD9-81ED-4DB2-BD59-A6C34878D82A}">
                    <a16:rowId xmlns:a16="http://schemas.microsoft.com/office/drawing/2014/main" val="1292927775"/>
                  </a:ext>
                </a:extLst>
              </a:tr>
              <a:tr h="190500">
                <a:tc>
                  <a:txBody>
                    <a:bodyPr/>
                    <a:lstStyle/>
                    <a:p>
                      <a:pPr algn="l" fontAlgn="b"/>
                      <a:r>
                        <a:rPr lang="en-CA" sz="1100" b="0" i="0" u="none" strike="noStrike">
                          <a:solidFill>
                            <a:srgbClr val="000000"/>
                          </a:solidFill>
                          <a:effectLst/>
                          <a:latin typeface="Calibri"/>
                        </a:rPr>
                        <a:t>Empress Aquifer - Christina Channel</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11</a:t>
                      </a:r>
                    </a:p>
                  </a:txBody>
                  <a:tcPr marL="6351" marR="6351" marT="6351" marB="0" anchor="b">
                    <a:lnL>
                      <a:noFill/>
                    </a:lnL>
                    <a:lnR>
                      <a:noFill/>
                    </a:lnR>
                    <a:lnT>
                      <a:noFill/>
                    </a:lnT>
                    <a:lnB>
                      <a:noFill/>
                    </a:lnB>
                  </a:tcPr>
                </a:tc>
                <a:extLst>
                  <a:ext uri="{0D108BD9-81ED-4DB2-BD59-A6C34878D82A}">
                    <a16:rowId xmlns:a16="http://schemas.microsoft.com/office/drawing/2014/main" val="3443146616"/>
                  </a:ext>
                </a:extLst>
              </a:tr>
              <a:tr h="190500">
                <a:tc>
                  <a:txBody>
                    <a:bodyPr/>
                    <a:lstStyle/>
                    <a:p>
                      <a:pPr algn="l" fontAlgn="b"/>
                      <a:r>
                        <a:rPr lang="en-CA" sz="1100" b="0" i="0" u="none" strike="noStrike" dirty="0">
                          <a:solidFill>
                            <a:srgbClr val="000000"/>
                          </a:solidFill>
                          <a:effectLst/>
                          <a:latin typeface="Calibri" panose="020F0502020204030204" pitchFamily="34" charset="0"/>
                        </a:rPr>
                        <a:t>Empress Aquifer (Undifferentiated)</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58</a:t>
                      </a:r>
                    </a:p>
                  </a:txBody>
                  <a:tcPr marL="6351" marR="6351" marT="6351" marB="0" anchor="b">
                    <a:lnL>
                      <a:noFill/>
                    </a:lnL>
                    <a:lnR>
                      <a:noFill/>
                    </a:lnR>
                    <a:lnT>
                      <a:noFill/>
                    </a:lnT>
                    <a:lnB>
                      <a:noFill/>
                    </a:lnB>
                  </a:tcPr>
                </a:tc>
                <a:extLst>
                  <a:ext uri="{0D108BD9-81ED-4DB2-BD59-A6C34878D82A}">
                    <a16:rowId xmlns:a16="http://schemas.microsoft.com/office/drawing/2014/main" val="3483349387"/>
                  </a:ext>
                </a:extLst>
              </a:tr>
              <a:tr h="190500">
                <a:tc>
                  <a:txBody>
                    <a:bodyPr/>
                    <a:lstStyle/>
                    <a:p>
                      <a:pPr algn="l" fontAlgn="b"/>
                      <a:r>
                        <a:rPr lang="en-CA" sz="1100" b="0" i="0" u="none" strike="noStrike" dirty="0">
                          <a:solidFill>
                            <a:srgbClr val="000000"/>
                          </a:solidFill>
                          <a:effectLst/>
                          <a:latin typeface="Calibri" panose="020F0502020204030204" pitchFamily="34" charset="0"/>
                        </a:rPr>
                        <a:t>Empress (Mackay Channel)</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1</a:t>
                      </a:r>
                    </a:p>
                  </a:txBody>
                  <a:tcPr marL="6351" marR="6351" marT="6351" marB="0" anchor="b">
                    <a:lnL>
                      <a:noFill/>
                    </a:lnL>
                    <a:lnR>
                      <a:noFill/>
                    </a:lnR>
                    <a:lnT>
                      <a:noFill/>
                    </a:lnT>
                    <a:lnB>
                      <a:noFill/>
                    </a:lnB>
                  </a:tcPr>
                </a:tc>
                <a:extLst>
                  <a:ext uri="{0D108BD9-81ED-4DB2-BD59-A6C34878D82A}">
                    <a16:rowId xmlns:a16="http://schemas.microsoft.com/office/drawing/2014/main" val="957191281"/>
                  </a:ext>
                </a:extLst>
              </a:tr>
              <a:tr h="190500">
                <a:tc>
                  <a:txBody>
                    <a:bodyPr/>
                    <a:lstStyle/>
                    <a:p>
                      <a:pPr algn="l" fontAlgn="b"/>
                      <a:r>
                        <a:rPr lang="en-CA" sz="1100" b="0" i="0" u="none" strike="noStrike">
                          <a:solidFill>
                            <a:srgbClr val="000000"/>
                          </a:solidFill>
                          <a:effectLst/>
                          <a:latin typeface="Calibri"/>
                        </a:rPr>
                        <a:t>Bronson Lake Aquitard</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1</a:t>
                      </a:r>
                    </a:p>
                  </a:txBody>
                  <a:tcPr marL="6351" marR="6351" marT="6351" marB="0" anchor="b">
                    <a:lnL>
                      <a:noFill/>
                    </a:lnL>
                    <a:lnR>
                      <a:noFill/>
                    </a:lnR>
                    <a:lnT>
                      <a:noFill/>
                    </a:lnT>
                    <a:lnB>
                      <a:noFill/>
                    </a:lnB>
                  </a:tcPr>
                </a:tc>
                <a:extLst>
                  <a:ext uri="{0D108BD9-81ED-4DB2-BD59-A6C34878D82A}">
                    <a16:rowId xmlns:a16="http://schemas.microsoft.com/office/drawing/2014/main" val="2843929744"/>
                  </a:ext>
                </a:extLst>
              </a:tr>
              <a:tr h="190500">
                <a:tc>
                  <a:txBody>
                    <a:bodyPr/>
                    <a:lstStyle/>
                    <a:p>
                      <a:pPr algn="l" fontAlgn="b"/>
                      <a:r>
                        <a:rPr lang="en-CA" sz="1100" b="0" i="0" u="none" strike="noStrike">
                          <a:solidFill>
                            <a:srgbClr val="000000"/>
                          </a:solidFill>
                          <a:effectLst/>
                          <a:latin typeface="Calibri"/>
                        </a:rPr>
                        <a:t>Bonnyville Aquifer</a:t>
                      </a:r>
                    </a:p>
                  </a:txBody>
                  <a:tcPr marL="6351" marR="6351" marT="6351" marB="0" anchor="b">
                    <a:lnL>
                      <a:noFill/>
                    </a:lnL>
                    <a:lnR>
                      <a:noFill/>
                    </a:lnR>
                    <a:lnT>
                      <a:noFill/>
                    </a:lnT>
                    <a:lnB>
                      <a:noFill/>
                    </a:lnB>
                  </a:tcPr>
                </a:tc>
                <a:tc>
                  <a:txBody>
                    <a:bodyPr/>
                    <a:lstStyle/>
                    <a:p>
                      <a:pPr algn="r" fontAlgn="b"/>
                      <a:r>
                        <a:rPr lang="en-CA" sz="1100" b="0" i="0" u="none" strike="noStrike">
                          <a:solidFill>
                            <a:srgbClr val="000000"/>
                          </a:solidFill>
                          <a:effectLst/>
                          <a:latin typeface="Calibri"/>
                        </a:rPr>
                        <a:t>7</a:t>
                      </a:r>
                    </a:p>
                  </a:txBody>
                  <a:tcPr marL="6351" marR="6351" marT="6351" marB="0" anchor="b">
                    <a:lnL>
                      <a:noFill/>
                    </a:lnL>
                    <a:lnR>
                      <a:noFill/>
                    </a:lnR>
                    <a:lnT>
                      <a:noFill/>
                    </a:lnT>
                    <a:lnB>
                      <a:noFill/>
                    </a:lnB>
                  </a:tcPr>
                </a:tc>
                <a:extLst>
                  <a:ext uri="{0D108BD9-81ED-4DB2-BD59-A6C34878D82A}">
                    <a16:rowId xmlns:a16="http://schemas.microsoft.com/office/drawing/2014/main" val="2451291737"/>
                  </a:ext>
                </a:extLst>
              </a:tr>
              <a:tr h="190500">
                <a:tc>
                  <a:txBody>
                    <a:bodyPr/>
                    <a:lstStyle/>
                    <a:p>
                      <a:pPr algn="l" fontAlgn="b"/>
                      <a:r>
                        <a:rPr lang="en-CA" sz="1100" b="0" i="0" u="none" strike="noStrike">
                          <a:solidFill>
                            <a:srgbClr val="000000"/>
                          </a:solidFill>
                          <a:effectLst/>
                          <a:latin typeface="Calibri"/>
                        </a:rPr>
                        <a:t>Birch Channel</a:t>
                      </a:r>
                    </a:p>
                  </a:txBody>
                  <a:tcPr marL="6351" marR="6351" marT="6351" marB="0" anchor="b">
                    <a:lnL>
                      <a:noFill/>
                    </a:lnL>
                    <a:lnR>
                      <a:noFill/>
                    </a:lnR>
                    <a:lnT>
                      <a:noFill/>
                    </a:lnT>
                    <a:lnB>
                      <a:noFill/>
                    </a:lnB>
                  </a:tcPr>
                </a:tc>
                <a:tc>
                  <a:txBody>
                    <a:bodyPr/>
                    <a:lstStyle/>
                    <a:p>
                      <a:pPr algn="r" fontAlgn="b"/>
                      <a:r>
                        <a:rPr lang="en-CA" sz="1100" b="0" i="0" u="none" strike="noStrike" dirty="0">
                          <a:solidFill>
                            <a:srgbClr val="000000"/>
                          </a:solidFill>
                          <a:effectLst/>
                          <a:latin typeface="Calibri" panose="020F0502020204030204" pitchFamily="34" charset="0"/>
                        </a:rPr>
                        <a:t>22</a:t>
                      </a:r>
                    </a:p>
                  </a:txBody>
                  <a:tcPr marL="6351" marR="6351" marT="6351" marB="0" anchor="b">
                    <a:lnL>
                      <a:noFill/>
                    </a:lnL>
                    <a:lnR>
                      <a:noFill/>
                    </a:lnR>
                    <a:lnT>
                      <a:noFill/>
                    </a:lnT>
                    <a:lnB>
                      <a:noFill/>
                    </a:lnB>
                  </a:tcPr>
                </a:tc>
                <a:extLst>
                  <a:ext uri="{0D108BD9-81ED-4DB2-BD59-A6C34878D82A}">
                    <a16:rowId xmlns:a16="http://schemas.microsoft.com/office/drawing/2014/main" val="881850904"/>
                  </a:ext>
                </a:extLst>
              </a:tr>
            </a:tbl>
          </a:graphicData>
        </a:graphic>
      </p:graphicFrame>
      <p:sp>
        <p:nvSpPr>
          <p:cNvPr id="5" name="TextBox 4">
            <a:extLst>
              <a:ext uri="{FF2B5EF4-FFF2-40B4-BE49-F238E27FC236}">
                <a16:creationId xmlns:a16="http://schemas.microsoft.com/office/drawing/2014/main" id="{482EB402-23F3-F19E-A4ED-B155EB104738}"/>
              </a:ext>
            </a:extLst>
          </p:cNvPr>
          <p:cNvSpPr txBox="1"/>
          <p:nvPr/>
        </p:nvSpPr>
        <p:spPr>
          <a:xfrm>
            <a:off x="5364088" y="5517232"/>
            <a:ext cx="2448272" cy="369332"/>
          </a:xfrm>
          <a:prstGeom prst="rect">
            <a:avLst/>
          </a:prstGeom>
          <a:noFill/>
        </p:spPr>
        <p:txBody>
          <a:bodyPr wrap="square" rtlCol="0">
            <a:spAutoFit/>
          </a:bodyPr>
          <a:lstStyle/>
          <a:p>
            <a:r>
              <a:rPr lang="en-US" dirty="0" err="1">
                <a:solidFill>
                  <a:srgbClr val="FF0000"/>
                </a:solidFill>
              </a:rPr>
              <a:t>Wurs_wells.xslx</a:t>
            </a:r>
            <a:endParaRPr lang="en-US" dirty="0">
              <a:solidFill>
                <a:srgbClr val="FF0000"/>
              </a:solidFill>
            </a:endParaRPr>
          </a:p>
        </p:txBody>
      </p:sp>
    </p:spTree>
    <p:extLst>
      <p:ext uri="{BB962C8B-B14F-4D97-AF65-F5344CB8AC3E}">
        <p14:creationId xmlns:p14="http://schemas.microsoft.com/office/powerpoint/2010/main" val="3157211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7C2E0-21F9-EFA2-4061-C3BF44C29279}"/>
              </a:ext>
            </a:extLst>
          </p:cNvPr>
          <p:cNvSpPr>
            <a:spLocks noGrp="1"/>
          </p:cNvSpPr>
          <p:nvPr>
            <p:ph type="title"/>
          </p:nvPr>
        </p:nvSpPr>
        <p:spPr/>
        <p:txBody>
          <a:bodyPr/>
          <a:lstStyle/>
          <a:p>
            <a:r>
              <a:rPr lang="en-US" u="sng" dirty="0"/>
              <a:t>Next Steps</a:t>
            </a:r>
            <a:endParaRPr lang="en-CA" u="sng" dirty="0"/>
          </a:p>
        </p:txBody>
      </p:sp>
      <p:sp>
        <p:nvSpPr>
          <p:cNvPr id="3" name="Content Placeholder 2">
            <a:extLst>
              <a:ext uri="{FF2B5EF4-FFF2-40B4-BE49-F238E27FC236}">
                <a16:creationId xmlns:a16="http://schemas.microsoft.com/office/drawing/2014/main" id="{089495B4-DDCE-1886-A847-DC45402CCC14}"/>
              </a:ext>
            </a:extLst>
          </p:cNvPr>
          <p:cNvSpPr>
            <a:spLocks noGrp="1"/>
          </p:cNvSpPr>
          <p:nvPr>
            <p:ph idx="1"/>
          </p:nvPr>
        </p:nvSpPr>
        <p:spPr/>
        <p:txBody>
          <a:bodyPr vert="horz" lIns="91440" tIns="45720" rIns="91440" bIns="45720" rtlCol="0" anchor="t">
            <a:normAutofit lnSpcReduction="10000"/>
          </a:bodyPr>
          <a:lstStyle/>
          <a:p>
            <a:r>
              <a:rPr lang="en-US" dirty="0"/>
              <a:t>Confirm allocation of data</a:t>
            </a:r>
          </a:p>
          <a:p>
            <a:pPr lvl="1"/>
            <a:r>
              <a:rPr lang="en-US" sz="2000" dirty="0"/>
              <a:t>Try to determine if any of the undifferentiated Quaternary data are part of buried channel aquifers</a:t>
            </a:r>
            <a:endParaRPr lang="en-US" sz="2000" dirty="0">
              <a:ea typeface="Calibri"/>
              <a:cs typeface="Calibri"/>
            </a:endParaRPr>
          </a:p>
          <a:p>
            <a:pPr lvl="1"/>
            <a:r>
              <a:rPr lang="en-US" sz="2000" dirty="0"/>
              <a:t>Include the newly mapped Bonnyville Unit</a:t>
            </a:r>
            <a:endParaRPr lang="en-US" sz="2000" dirty="0">
              <a:ea typeface="Calibri"/>
              <a:cs typeface="Calibri"/>
            </a:endParaRPr>
          </a:p>
          <a:p>
            <a:pPr marL="0" indent="-457200"/>
            <a:r>
              <a:rPr lang="en-US" dirty="0"/>
              <a:t>Data Request to Industry</a:t>
            </a:r>
          </a:p>
          <a:p>
            <a:pPr lvl="1"/>
            <a:r>
              <a:rPr lang="en-CA" sz="2000" dirty="0">
                <a:ea typeface="Calibri"/>
                <a:cs typeface="Calibri"/>
              </a:rPr>
              <a:t>Water levels and Tops</a:t>
            </a:r>
          </a:p>
          <a:p>
            <a:pPr marL="0" indent="0"/>
            <a:r>
              <a:rPr lang="en-CA" dirty="0"/>
              <a:t>   QC data</a:t>
            </a:r>
          </a:p>
          <a:p>
            <a:pPr lvl="2"/>
            <a:r>
              <a:rPr lang="en-CA" dirty="0"/>
              <a:t>Flag AWWID data that are plotted at the centre of sections, LSDs or, Quarter Sections</a:t>
            </a:r>
          </a:p>
          <a:p>
            <a:pPr lvl="2"/>
            <a:r>
              <a:rPr lang="en-CA" dirty="0"/>
              <a:t>Confirm WURS well locations</a:t>
            </a:r>
            <a:endParaRPr lang="en-CA" dirty="0">
              <a:ea typeface="Calibri"/>
              <a:cs typeface="Calibri"/>
            </a:endParaRPr>
          </a:p>
          <a:p>
            <a:r>
              <a:rPr lang="en-CA" dirty="0"/>
              <a:t>Map Baseline hydraulic head for NAOS and SAOS regions</a:t>
            </a:r>
            <a:endParaRPr lang="en-US" dirty="0"/>
          </a:p>
        </p:txBody>
      </p:sp>
      <p:sp>
        <p:nvSpPr>
          <p:cNvPr id="4" name="Footer Placeholder 3">
            <a:extLst>
              <a:ext uri="{FF2B5EF4-FFF2-40B4-BE49-F238E27FC236}">
                <a16:creationId xmlns:a16="http://schemas.microsoft.com/office/drawing/2014/main" id="{910A6041-514A-B38A-A14C-FAB7EF54C62F}"/>
              </a:ext>
            </a:extLst>
          </p:cNvPr>
          <p:cNvSpPr>
            <a:spLocks noGrp="1"/>
          </p:cNvSpPr>
          <p:nvPr>
            <p:ph type="ftr" sz="quarter" idx="11"/>
          </p:nvPr>
        </p:nvSpPr>
        <p:spPr/>
        <p:txBody>
          <a:bodyPr/>
          <a:lstStyle/>
          <a:p>
            <a:fld id="{2422F85B-19BC-4FA8-936A-68DB80F16B7E}" type="slidenum">
              <a:rPr lang="en-CA" altLang="en-US" smtClean="0"/>
              <a:pPr/>
              <a:t>21</a:t>
            </a:fld>
            <a:endParaRPr lang="en-CA" altLang="en-US"/>
          </a:p>
        </p:txBody>
      </p:sp>
    </p:spTree>
    <p:extLst>
      <p:ext uri="{BB962C8B-B14F-4D97-AF65-F5344CB8AC3E}">
        <p14:creationId xmlns:p14="http://schemas.microsoft.com/office/powerpoint/2010/main" val="2972395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25B5FCE-ECB8-725D-9FEF-833C45D114C5}"/>
              </a:ext>
            </a:extLst>
          </p:cNvPr>
          <p:cNvSpPr>
            <a:spLocks noGrp="1"/>
          </p:cNvSpPr>
          <p:nvPr>
            <p:ph type="ftr" sz="quarter" idx="11"/>
          </p:nvPr>
        </p:nvSpPr>
        <p:spPr/>
        <p:txBody>
          <a:bodyPr/>
          <a:lstStyle/>
          <a:p>
            <a:fld id="{856B547A-BB72-4A26-BEF0-3D061EC73523}" type="slidenum">
              <a:rPr lang="en-CA" altLang="en-US" smtClean="0"/>
              <a:pPr/>
              <a:t>3</a:t>
            </a:fld>
            <a:endParaRPr lang="en-CA" altLang="en-US" dirty="0"/>
          </a:p>
        </p:txBody>
      </p:sp>
      <p:pic>
        <p:nvPicPr>
          <p:cNvPr id="6" name="Picture 5" descr="A picture containing text, map, diagram, plan&#10;&#10;Description automatically generated">
            <a:extLst>
              <a:ext uri="{FF2B5EF4-FFF2-40B4-BE49-F238E27FC236}">
                <a16:creationId xmlns:a16="http://schemas.microsoft.com/office/drawing/2014/main" id="{663F39B9-58E7-8C1B-FEFD-6AA63C459161}"/>
              </a:ext>
            </a:extLst>
          </p:cNvPr>
          <p:cNvPicPr>
            <a:picLocks noChangeAspect="1"/>
          </p:cNvPicPr>
          <p:nvPr/>
        </p:nvPicPr>
        <p:blipFill rotWithShape="1">
          <a:blip r:embed="rId2">
            <a:extLst>
              <a:ext uri="{28A0092B-C50C-407E-A947-70E740481C1C}">
                <a14:useLocalDpi xmlns:a14="http://schemas.microsoft.com/office/drawing/2010/main" val="0"/>
              </a:ext>
            </a:extLst>
          </a:blip>
          <a:srcRect l="415" t="17850" r="7877"/>
          <a:stretch/>
        </p:blipFill>
        <p:spPr>
          <a:xfrm>
            <a:off x="4932040" y="1721332"/>
            <a:ext cx="4024532" cy="4665404"/>
          </a:xfrm>
          <a:prstGeom prst="rect">
            <a:avLst/>
          </a:prstGeom>
          <a:ln w="12700">
            <a:solidFill>
              <a:schemeClr val="tx1">
                <a:lumMod val="95000"/>
                <a:lumOff val="5000"/>
              </a:schemeClr>
            </a:solidFill>
          </a:ln>
        </p:spPr>
      </p:pic>
      <p:sp>
        <p:nvSpPr>
          <p:cNvPr id="7" name="TextBox 6">
            <a:extLst>
              <a:ext uri="{FF2B5EF4-FFF2-40B4-BE49-F238E27FC236}">
                <a16:creationId xmlns:a16="http://schemas.microsoft.com/office/drawing/2014/main" id="{69CB7C75-4602-32DD-C0B3-46BFAB414B0A}"/>
              </a:ext>
            </a:extLst>
          </p:cNvPr>
          <p:cNvSpPr txBox="1"/>
          <p:nvPr/>
        </p:nvSpPr>
        <p:spPr>
          <a:xfrm>
            <a:off x="899592" y="260648"/>
            <a:ext cx="6912768" cy="369332"/>
          </a:xfrm>
          <a:prstGeom prst="rect">
            <a:avLst/>
          </a:prstGeom>
          <a:noFill/>
        </p:spPr>
        <p:txBody>
          <a:bodyPr wrap="square" rtlCol="0">
            <a:spAutoFit/>
          </a:bodyPr>
          <a:lstStyle/>
          <a:p>
            <a:r>
              <a:rPr lang="en-US" b="1" u="sng" dirty="0"/>
              <a:t>Utting, (In Press) – NAOS </a:t>
            </a:r>
            <a:r>
              <a:rPr lang="en-US" b="1" u="sng" dirty="0" err="1"/>
              <a:t>Geobodies</a:t>
            </a:r>
            <a:r>
              <a:rPr lang="en-US" b="1" u="sng" dirty="0"/>
              <a:t> and Quaternary Unit Picks</a:t>
            </a:r>
            <a:endParaRPr lang="en-CA" b="1" u="sng" dirty="0"/>
          </a:p>
        </p:txBody>
      </p:sp>
      <p:sp>
        <p:nvSpPr>
          <p:cNvPr id="8" name="TextBox 7">
            <a:extLst>
              <a:ext uri="{FF2B5EF4-FFF2-40B4-BE49-F238E27FC236}">
                <a16:creationId xmlns:a16="http://schemas.microsoft.com/office/drawing/2014/main" id="{2777BDDC-9595-AE1A-1C4A-820E1C20EE5F}"/>
              </a:ext>
            </a:extLst>
          </p:cNvPr>
          <p:cNvSpPr txBox="1"/>
          <p:nvPr/>
        </p:nvSpPr>
        <p:spPr>
          <a:xfrm>
            <a:off x="683568" y="629980"/>
            <a:ext cx="7848872" cy="954107"/>
          </a:xfrm>
          <a:prstGeom prst="rect">
            <a:avLst/>
          </a:prstGeom>
          <a:noFill/>
        </p:spPr>
        <p:txBody>
          <a:bodyPr wrap="square" lIns="91440" tIns="45720" rIns="91440" bIns="45720" rtlCol="0" anchor="t">
            <a:spAutoFit/>
          </a:bodyPr>
          <a:lstStyle/>
          <a:p>
            <a:r>
              <a:rPr lang="en-US" sz="1400">
                <a:latin typeface="Arial Narrow"/>
              </a:rPr>
              <a:t>Recently completed maps characterizing the shallow subsurface in the NAOS and SAOS areas were used to help differentiate wells completed in Neogene-Quaternary sediments. Top elevations and areal extents are shown in slides 3-10. Modelled </a:t>
            </a:r>
            <a:r>
              <a:rPr lang="en-US" sz="1400" err="1">
                <a:latin typeface="Arial Narrow"/>
              </a:rPr>
              <a:t>Geobodies</a:t>
            </a:r>
            <a:r>
              <a:rPr lang="en-US" sz="1400">
                <a:latin typeface="Arial Narrow"/>
              </a:rPr>
              <a:t> (ascii format) and Unit Picks (tabular form) for 12 </a:t>
            </a:r>
            <a:r>
              <a:rPr lang="en-US" sz="1400" err="1">
                <a:latin typeface="Arial Narrow"/>
              </a:rPr>
              <a:t>geobodies</a:t>
            </a:r>
            <a:r>
              <a:rPr lang="en-US" sz="1400">
                <a:latin typeface="Arial Narrow"/>
              </a:rPr>
              <a:t> in the NAOS region were mapped. This work was used to allocate monitoring wells and source wells to zones within the Neogene-Quaternary.</a:t>
            </a:r>
            <a:endParaRPr lang="en-CA" dirty="0"/>
          </a:p>
        </p:txBody>
      </p:sp>
      <p:pic>
        <p:nvPicPr>
          <p:cNvPr id="3" name="Picture 2" descr="A picture containing text, map, diagram, plan&#10;&#10;Description automatically generated">
            <a:extLst>
              <a:ext uri="{FF2B5EF4-FFF2-40B4-BE49-F238E27FC236}">
                <a16:creationId xmlns:a16="http://schemas.microsoft.com/office/drawing/2014/main" id="{27F98F12-32D2-53EA-56AD-222BA1D7C943}"/>
              </a:ext>
            </a:extLst>
          </p:cNvPr>
          <p:cNvPicPr>
            <a:picLocks noChangeAspect="1"/>
          </p:cNvPicPr>
          <p:nvPr/>
        </p:nvPicPr>
        <p:blipFill rotWithShape="1">
          <a:blip r:embed="rId3">
            <a:extLst>
              <a:ext uri="{28A0092B-C50C-407E-A947-70E740481C1C}">
                <a14:useLocalDpi xmlns:a14="http://schemas.microsoft.com/office/drawing/2010/main" val="0"/>
              </a:ext>
            </a:extLst>
          </a:blip>
          <a:srcRect t="17850" r="10319"/>
          <a:stretch/>
        </p:blipFill>
        <p:spPr>
          <a:xfrm>
            <a:off x="539552" y="1733215"/>
            <a:ext cx="3899914" cy="4623136"/>
          </a:xfrm>
          <a:prstGeom prst="rect">
            <a:avLst/>
          </a:prstGeom>
          <a:ln w="15875">
            <a:solidFill>
              <a:schemeClr val="tx1"/>
            </a:solidFill>
          </a:ln>
        </p:spPr>
      </p:pic>
      <p:sp>
        <p:nvSpPr>
          <p:cNvPr id="4" name="TextBox 3">
            <a:extLst>
              <a:ext uri="{FF2B5EF4-FFF2-40B4-BE49-F238E27FC236}">
                <a16:creationId xmlns:a16="http://schemas.microsoft.com/office/drawing/2014/main" id="{28D89462-452B-432F-00A8-FC67A770D201}"/>
              </a:ext>
            </a:extLst>
          </p:cNvPr>
          <p:cNvSpPr txBox="1"/>
          <p:nvPr/>
        </p:nvSpPr>
        <p:spPr>
          <a:xfrm>
            <a:off x="2918934" y="3946509"/>
            <a:ext cx="1512168" cy="184666"/>
          </a:xfrm>
          <a:prstGeom prst="rect">
            <a:avLst/>
          </a:prstGeom>
          <a:noFill/>
        </p:spPr>
        <p:txBody>
          <a:bodyPr wrap="square" rtlCol="0">
            <a:spAutoFit/>
          </a:bodyPr>
          <a:lstStyle/>
          <a:p>
            <a:r>
              <a:rPr lang="en-CA" sz="600" dirty="0"/>
              <a:t>(</a:t>
            </a:r>
            <a:r>
              <a:rPr lang="en-CA" sz="600" dirty="0" err="1"/>
              <a:t>Steepbank</a:t>
            </a:r>
            <a:r>
              <a:rPr lang="en-CA" sz="600" dirty="0"/>
              <a:t> Intermediate Sand)</a:t>
            </a:r>
          </a:p>
        </p:txBody>
      </p:sp>
    </p:spTree>
    <p:extLst>
      <p:ext uri="{BB962C8B-B14F-4D97-AF65-F5344CB8AC3E}">
        <p14:creationId xmlns:p14="http://schemas.microsoft.com/office/powerpoint/2010/main" val="3292684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B5C39C7-6ED7-A9BF-F029-B73679B96892}"/>
              </a:ext>
            </a:extLst>
          </p:cNvPr>
          <p:cNvSpPr>
            <a:spLocks noGrp="1"/>
          </p:cNvSpPr>
          <p:nvPr>
            <p:ph type="ftr" sz="quarter" idx="11"/>
          </p:nvPr>
        </p:nvSpPr>
        <p:spPr/>
        <p:txBody>
          <a:bodyPr/>
          <a:lstStyle/>
          <a:p>
            <a:fld id="{856B547A-BB72-4A26-BEF0-3D061EC73523}" type="slidenum">
              <a:rPr lang="en-CA" altLang="en-US" smtClean="0"/>
              <a:pPr/>
              <a:t>4</a:t>
            </a:fld>
            <a:endParaRPr lang="en-CA" altLang="en-US"/>
          </a:p>
        </p:txBody>
      </p:sp>
      <p:pic>
        <p:nvPicPr>
          <p:cNvPr id="4" name="Picture 3" descr="A picture containing text, map, diagram, plan&#10;&#10;Description automatically generated">
            <a:extLst>
              <a:ext uri="{FF2B5EF4-FFF2-40B4-BE49-F238E27FC236}">
                <a16:creationId xmlns:a16="http://schemas.microsoft.com/office/drawing/2014/main" id="{14E2663C-852C-7F8C-1981-07ABCF1D1491}"/>
              </a:ext>
            </a:extLst>
          </p:cNvPr>
          <p:cNvPicPr>
            <a:picLocks noChangeAspect="1"/>
          </p:cNvPicPr>
          <p:nvPr/>
        </p:nvPicPr>
        <p:blipFill rotWithShape="1">
          <a:blip r:embed="rId2">
            <a:extLst>
              <a:ext uri="{28A0092B-C50C-407E-A947-70E740481C1C}">
                <a14:useLocalDpi xmlns:a14="http://schemas.microsoft.com/office/drawing/2010/main" val="0"/>
              </a:ext>
            </a:extLst>
          </a:blip>
          <a:srcRect t="15973" r="8157"/>
          <a:stretch/>
        </p:blipFill>
        <p:spPr>
          <a:xfrm>
            <a:off x="4594785" y="1182481"/>
            <a:ext cx="4153679" cy="4917917"/>
          </a:xfrm>
          <a:prstGeom prst="rect">
            <a:avLst/>
          </a:prstGeom>
          <a:ln w="19050">
            <a:solidFill>
              <a:schemeClr val="tx1">
                <a:lumMod val="95000"/>
                <a:lumOff val="5000"/>
              </a:schemeClr>
            </a:solidFill>
          </a:ln>
        </p:spPr>
      </p:pic>
      <p:sp>
        <p:nvSpPr>
          <p:cNvPr id="7" name="TextBox 6">
            <a:extLst>
              <a:ext uri="{FF2B5EF4-FFF2-40B4-BE49-F238E27FC236}">
                <a16:creationId xmlns:a16="http://schemas.microsoft.com/office/drawing/2014/main" id="{AD160F1B-3C73-CE17-806F-AC1698022B63}"/>
              </a:ext>
            </a:extLst>
          </p:cNvPr>
          <p:cNvSpPr txBox="1"/>
          <p:nvPr/>
        </p:nvSpPr>
        <p:spPr>
          <a:xfrm>
            <a:off x="899592" y="260648"/>
            <a:ext cx="6912768" cy="369332"/>
          </a:xfrm>
          <a:prstGeom prst="rect">
            <a:avLst/>
          </a:prstGeom>
          <a:noFill/>
        </p:spPr>
        <p:txBody>
          <a:bodyPr wrap="square" rtlCol="0">
            <a:spAutoFit/>
          </a:bodyPr>
          <a:lstStyle/>
          <a:p>
            <a:pPr algn="ctr"/>
            <a:r>
              <a:rPr lang="en-US" b="1" u="sng" dirty="0"/>
              <a:t>Utting, In Press – NAOS </a:t>
            </a:r>
            <a:r>
              <a:rPr lang="en-US" b="1" u="sng" dirty="0" err="1"/>
              <a:t>Geobodies</a:t>
            </a:r>
            <a:r>
              <a:rPr lang="en-US" b="1" u="sng" dirty="0"/>
              <a:t> and Quaternary Unit Picks</a:t>
            </a:r>
            <a:endParaRPr lang="en-CA" b="1" u="sng" dirty="0"/>
          </a:p>
        </p:txBody>
      </p:sp>
      <p:grpSp>
        <p:nvGrpSpPr>
          <p:cNvPr id="9" name="Group 8">
            <a:extLst>
              <a:ext uri="{FF2B5EF4-FFF2-40B4-BE49-F238E27FC236}">
                <a16:creationId xmlns:a16="http://schemas.microsoft.com/office/drawing/2014/main" id="{1855E961-448A-D5BB-6452-084E21F7E5BA}"/>
              </a:ext>
            </a:extLst>
          </p:cNvPr>
          <p:cNvGrpSpPr/>
          <p:nvPr/>
        </p:nvGrpSpPr>
        <p:grpSpPr>
          <a:xfrm>
            <a:off x="287266" y="1182483"/>
            <a:ext cx="4245846" cy="4917916"/>
            <a:chOff x="4572000" y="999944"/>
            <a:chExt cx="4368937" cy="5173868"/>
          </a:xfrm>
        </p:grpSpPr>
        <p:pic>
          <p:nvPicPr>
            <p:cNvPr id="6" name="Picture 5" descr="A picture containing text, diagram, map&#10;&#10;Description automatically generated">
              <a:extLst>
                <a:ext uri="{FF2B5EF4-FFF2-40B4-BE49-F238E27FC236}">
                  <a16:creationId xmlns:a16="http://schemas.microsoft.com/office/drawing/2014/main" id="{73012F4D-684E-ADC6-F715-2C9DEB463ABF}"/>
                </a:ext>
              </a:extLst>
            </p:cNvPr>
            <p:cNvPicPr>
              <a:picLocks noChangeAspect="1"/>
            </p:cNvPicPr>
            <p:nvPr/>
          </p:nvPicPr>
          <p:blipFill rotWithShape="1">
            <a:blip r:embed="rId3">
              <a:extLst>
                <a:ext uri="{28A0092B-C50C-407E-A947-70E740481C1C}">
                  <a14:useLocalDpi xmlns:a14="http://schemas.microsoft.com/office/drawing/2010/main" val="0"/>
                </a:ext>
              </a:extLst>
            </a:blip>
            <a:srcRect t="15955" r="8157"/>
            <a:stretch/>
          </p:blipFill>
          <p:spPr>
            <a:xfrm>
              <a:off x="4572000" y="999944"/>
              <a:ext cx="4368937" cy="5173868"/>
            </a:xfrm>
            <a:prstGeom prst="rect">
              <a:avLst/>
            </a:prstGeom>
            <a:ln w="15875">
              <a:solidFill>
                <a:schemeClr val="tx1">
                  <a:lumMod val="95000"/>
                  <a:lumOff val="5000"/>
                </a:schemeClr>
              </a:solidFill>
            </a:ln>
          </p:spPr>
        </p:pic>
        <p:sp>
          <p:nvSpPr>
            <p:cNvPr id="8" name="TextBox 7">
              <a:extLst>
                <a:ext uri="{FF2B5EF4-FFF2-40B4-BE49-F238E27FC236}">
                  <a16:creationId xmlns:a16="http://schemas.microsoft.com/office/drawing/2014/main" id="{DB2E8550-BA81-5F61-BDC6-2F2AD177FD13}"/>
                </a:ext>
              </a:extLst>
            </p:cNvPr>
            <p:cNvSpPr txBox="1"/>
            <p:nvPr/>
          </p:nvSpPr>
          <p:spPr>
            <a:xfrm>
              <a:off x="8254355" y="3008384"/>
              <a:ext cx="79209" cy="200055"/>
            </a:xfrm>
            <a:prstGeom prst="rect">
              <a:avLst/>
            </a:prstGeom>
            <a:solidFill>
              <a:schemeClr val="bg1"/>
            </a:solidFill>
            <a:ln w="15875">
              <a:noFill/>
            </a:ln>
          </p:spPr>
          <p:txBody>
            <a:bodyPr wrap="square" rtlCol="0">
              <a:spAutoFit/>
            </a:bodyPr>
            <a:lstStyle/>
            <a:p>
              <a:r>
                <a:rPr lang="en-US" sz="700" dirty="0"/>
                <a:t>3</a:t>
              </a:r>
              <a:endParaRPr lang="en-CA" sz="700" dirty="0"/>
            </a:p>
          </p:txBody>
        </p:sp>
      </p:grpSp>
    </p:spTree>
    <p:extLst>
      <p:ext uri="{BB962C8B-B14F-4D97-AF65-F5344CB8AC3E}">
        <p14:creationId xmlns:p14="http://schemas.microsoft.com/office/powerpoint/2010/main" val="2498987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8BB8C8B-D839-1384-4109-F2EF9E36C99B}"/>
              </a:ext>
            </a:extLst>
          </p:cNvPr>
          <p:cNvSpPr>
            <a:spLocks noGrp="1"/>
          </p:cNvSpPr>
          <p:nvPr>
            <p:ph type="ftr" sz="quarter" idx="11"/>
          </p:nvPr>
        </p:nvSpPr>
        <p:spPr/>
        <p:txBody>
          <a:bodyPr/>
          <a:lstStyle/>
          <a:p>
            <a:fld id="{856B547A-BB72-4A26-BEF0-3D061EC73523}" type="slidenum">
              <a:rPr lang="en-CA" altLang="en-US" smtClean="0"/>
              <a:pPr/>
              <a:t>5</a:t>
            </a:fld>
            <a:endParaRPr lang="en-CA" altLang="en-US"/>
          </a:p>
        </p:txBody>
      </p:sp>
      <p:pic>
        <p:nvPicPr>
          <p:cNvPr id="4" name="Picture 3" descr="A picture containing text, diagram, map, plan&#10;&#10;Description automatically generated">
            <a:extLst>
              <a:ext uri="{FF2B5EF4-FFF2-40B4-BE49-F238E27FC236}">
                <a16:creationId xmlns:a16="http://schemas.microsoft.com/office/drawing/2014/main" id="{67A16359-B785-58E7-4DDB-CB9A32A9D877}"/>
              </a:ext>
            </a:extLst>
          </p:cNvPr>
          <p:cNvPicPr>
            <a:picLocks noChangeAspect="1"/>
          </p:cNvPicPr>
          <p:nvPr/>
        </p:nvPicPr>
        <p:blipFill rotWithShape="1">
          <a:blip r:embed="rId2">
            <a:extLst>
              <a:ext uri="{28A0092B-C50C-407E-A947-70E740481C1C}">
                <a14:useLocalDpi xmlns:a14="http://schemas.microsoft.com/office/drawing/2010/main" val="0"/>
              </a:ext>
            </a:extLst>
          </a:blip>
          <a:srcRect t="15986"/>
          <a:stretch/>
        </p:blipFill>
        <p:spPr>
          <a:xfrm>
            <a:off x="2058468" y="868175"/>
            <a:ext cx="5011331" cy="5448488"/>
          </a:xfrm>
          <a:prstGeom prst="rect">
            <a:avLst/>
          </a:prstGeom>
          <a:ln w="12700">
            <a:solidFill>
              <a:schemeClr val="tx1">
                <a:lumMod val="95000"/>
                <a:lumOff val="5000"/>
              </a:schemeClr>
            </a:solidFill>
          </a:ln>
        </p:spPr>
      </p:pic>
      <p:sp>
        <p:nvSpPr>
          <p:cNvPr id="5" name="TextBox 4">
            <a:extLst>
              <a:ext uri="{FF2B5EF4-FFF2-40B4-BE49-F238E27FC236}">
                <a16:creationId xmlns:a16="http://schemas.microsoft.com/office/drawing/2014/main" id="{1643470C-2099-8FF8-4F57-A0834D253684}"/>
              </a:ext>
            </a:extLst>
          </p:cNvPr>
          <p:cNvSpPr txBox="1"/>
          <p:nvPr/>
        </p:nvSpPr>
        <p:spPr>
          <a:xfrm>
            <a:off x="899592" y="260648"/>
            <a:ext cx="6912768" cy="369332"/>
          </a:xfrm>
          <a:prstGeom prst="rect">
            <a:avLst/>
          </a:prstGeom>
          <a:noFill/>
        </p:spPr>
        <p:txBody>
          <a:bodyPr wrap="square" rtlCol="0">
            <a:spAutoFit/>
          </a:bodyPr>
          <a:lstStyle/>
          <a:p>
            <a:pPr algn="ctr"/>
            <a:r>
              <a:rPr lang="en-US" b="1" u="sng" dirty="0"/>
              <a:t>Utting, In Press – NAOS </a:t>
            </a:r>
            <a:r>
              <a:rPr lang="en-US" b="1" u="sng" dirty="0" err="1"/>
              <a:t>Geobodies</a:t>
            </a:r>
            <a:r>
              <a:rPr lang="en-US" b="1" u="sng" dirty="0"/>
              <a:t> and Quaternary Unit Picks</a:t>
            </a:r>
            <a:endParaRPr lang="en-CA" b="1" u="sng" dirty="0"/>
          </a:p>
        </p:txBody>
      </p:sp>
    </p:spTree>
    <p:extLst>
      <p:ext uri="{BB962C8B-B14F-4D97-AF65-F5344CB8AC3E}">
        <p14:creationId xmlns:p14="http://schemas.microsoft.com/office/powerpoint/2010/main" val="3686539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B44C795-F4B3-FAEE-489B-9F410921ED17}"/>
              </a:ext>
            </a:extLst>
          </p:cNvPr>
          <p:cNvSpPr>
            <a:spLocks noGrp="1"/>
          </p:cNvSpPr>
          <p:nvPr>
            <p:ph type="ftr" sz="quarter" idx="11"/>
          </p:nvPr>
        </p:nvSpPr>
        <p:spPr/>
        <p:txBody>
          <a:bodyPr/>
          <a:lstStyle/>
          <a:p>
            <a:fld id="{856B547A-BB72-4A26-BEF0-3D061EC73523}" type="slidenum">
              <a:rPr lang="en-CA" altLang="en-US" smtClean="0"/>
              <a:pPr/>
              <a:t>6</a:t>
            </a:fld>
            <a:endParaRPr lang="en-CA" altLang="en-US"/>
          </a:p>
        </p:txBody>
      </p:sp>
      <p:sp>
        <p:nvSpPr>
          <p:cNvPr id="3" name="TextBox 2">
            <a:extLst>
              <a:ext uri="{FF2B5EF4-FFF2-40B4-BE49-F238E27FC236}">
                <a16:creationId xmlns:a16="http://schemas.microsoft.com/office/drawing/2014/main" id="{41D65EF5-0BEF-FE83-1CC1-BAB69B49B714}"/>
              </a:ext>
            </a:extLst>
          </p:cNvPr>
          <p:cNvSpPr txBox="1"/>
          <p:nvPr/>
        </p:nvSpPr>
        <p:spPr>
          <a:xfrm>
            <a:off x="899592" y="59760"/>
            <a:ext cx="6912768" cy="369332"/>
          </a:xfrm>
          <a:prstGeom prst="rect">
            <a:avLst/>
          </a:prstGeom>
          <a:noFill/>
        </p:spPr>
        <p:txBody>
          <a:bodyPr wrap="square" rtlCol="0">
            <a:spAutoFit/>
          </a:bodyPr>
          <a:lstStyle/>
          <a:p>
            <a:pPr algn="ctr"/>
            <a:r>
              <a:rPr lang="en-US" b="1" u="sng" dirty="0"/>
              <a:t>Utting, 2021 SAOS </a:t>
            </a:r>
            <a:r>
              <a:rPr lang="en-US" b="1" u="sng" dirty="0" err="1"/>
              <a:t>Geobodies</a:t>
            </a:r>
            <a:r>
              <a:rPr lang="en-US" b="1" u="sng" dirty="0"/>
              <a:t> - Empress</a:t>
            </a:r>
            <a:endParaRPr lang="en-CA" b="1" u="sng" dirty="0"/>
          </a:p>
        </p:txBody>
      </p:sp>
      <p:pic>
        <p:nvPicPr>
          <p:cNvPr id="7" name="Picture 6" descr="A picture containing text, map, diagram&#10;&#10;Description automatically generated">
            <a:extLst>
              <a:ext uri="{FF2B5EF4-FFF2-40B4-BE49-F238E27FC236}">
                <a16:creationId xmlns:a16="http://schemas.microsoft.com/office/drawing/2014/main" id="{55EA88B6-AEA9-DCD5-ECF3-4A82A4BFE53C}"/>
              </a:ext>
            </a:extLst>
          </p:cNvPr>
          <p:cNvPicPr>
            <a:picLocks noChangeAspect="1"/>
          </p:cNvPicPr>
          <p:nvPr/>
        </p:nvPicPr>
        <p:blipFill rotWithShape="1">
          <a:blip r:embed="rId2">
            <a:extLst>
              <a:ext uri="{28A0092B-C50C-407E-A947-70E740481C1C}">
                <a14:useLocalDpi xmlns:a14="http://schemas.microsoft.com/office/drawing/2010/main" val="0"/>
              </a:ext>
            </a:extLst>
          </a:blip>
          <a:srcRect t="8017"/>
          <a:stretch/>
        </p:blipFill>
        <p:spPr>
          <a:xfrm>
            <a:off x="300848" y="1454281"/>
            <a:ext cx="3999582" cy="4761005"/>
          </a:xfrm>
          <a:prstGeom prst="rect">
            <a:avLst/>
          </a:prstGeom>
          <a:ln w="12700">
            <a:solidFill>
              <a:schemeClr val="tx1">
                <a:lumMod val="95000"/>
                <a:lumOff val="5000"/>
              </a:schemeClr>
            </a:solidFill>
          </a:ln>
        </p:spPr>
      </p:pic>
      <p:pic>
        <p:nvPicPr>
          <p:cNvPr id="8" name="Picture 7" descr="A picture containing map, text, diagram, atlas&#10;&#10;Description automatically generated">
            <a:extLst>
              <a:ext uri="{FF2B5EF4-FFF2-40B4-BE49-F238E27FC236}">
                <a16:creationId xmlns:a16="http://schemas.microsoft.com/office/drawing/2014/main" id="{D68DBF0F-807E-EE4E-D506-0BBAC5460D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489"/>
          <a:stretch/>
        </p:blipFill>
        <p:spPr>
          <a:xfrm>
            <a:off x="4775233" y="1439041"/>
            <a:ext cx="4064665" cy="4761005"/>
          </a:xfrm>
          <a:prstGeom prst="rect">
            <a:avLst/>
          </a:prstGeom>
          <a:ln w="12700">
            <a:solidFill>
              <a:schemeClr val="tx1">
                <a:lumMod val="95000"/>
                <a:lumOff val="5000"/>
              </a:schemeClr>
            </a:solidFill>
          </a:ln>
        </p:spPr>
      </p:pic>
      <p:sp>
        <p:nvSpPr>
          <p:cNvPr id="5" name="TextBox 4">
            <a:extLst>
              <a:ext uri="{FF2B5EF4-FFF2-40B4-BE49-F238E27FC236}">
                <a16:creationId xmlns:a16="http://schemas.microsoft.com/office/drawing/2014/main" id="{FF2253CF-B1F0-A896-0580-D26AA87060CD}"/>
              </a:ext>
            </a:extLst>
          </p:cNvPr>
          <p:cNvSpPr txBox="1"/>
          <p:nvPr/>
        </p:nvSpPr>
        <p:spPr>
          <a:xfrm>
            <a:off x="300848" y="339047"/>
            <a:ext cx="8647595" cy="1169551"/>
          </a:xfrm>
          <a:prstGeom prst="rect">
            <a:avLst/>
          </a:prstGeom>
          <a:noFill/>
        </p:spPr>
        <p:txBody>
          <a:bodyPr wrap="square">
            <a:spAutoFit/>
          </a:bodyPr>
          <a:lstStyle/>
          <a:p>
            <a:r>
              <a:rPr lang="en-US" sz="1400" dirty="0"/>
              <a:t>Modelled </a:t>
            </a:r>
            <a:r>
              <a:rPr lang="en-US" sz="1400" dirty="0" err="1"/>
              <a:t>Geobodies</a:t>
            </a:r>
            <a:r>
              <a:rPr lang="en-US" sz="1400" dirty="0"/>
              <a:t> (ascii format) and Unit Picks (tabular form) for 17 </a:t>
            </a:r>
            <a:r>
              <a:rPr lang="en-US" sz="1400" dirty="0" err="1"/>
              <a:t>geobodies</a:t>
            </a:r>
            <a:r>
              <a:rPr lang="en-US" sz="1400" dirty="0"/>
              <a:t> in the SAOS region were mapped in (Utting, 2021) (</a:t>
            </a:r>
            <a:r>
              <a:rPr lang="en-US" sz="1400" dirty="0">
                <a:solidFill>
                  <a:srgbClr val="00B0F0"/>
                </a:solidFill>
                <a:hlinkClick r:id="rId4"/>
              </a:rPr>
              <a:t>https://ags.aer.ca/publication/dig-2021-0017</a:t>
            </a:r>
            <a:r>
              <a:rPr lang="en-US" sz="1400" dirty="0"/>
              <a:t>) and used to allocate the Quaternary data. An update in naming convention for these </a:t>
            </a:r>
            <a:r>
              <a:rPr lang="en-US" sz="1400" dirty="0" err="1"/>
              <a:t>geobodies</a:t>
            </a:r>
            <a:r>
              <a:rPr lang="en-US" sz="1400" dirty="0"/>
              <a:t> and the distinction of the Bonnyville </a:t>
            </a:r>
            <a:r>
              <a:rPr lang="en-US" sz="1400" dirty="0" err="1"/>
              <a:t>geobody</a:t>
            </a:r>
            <a:r>
              <a:rPr lang="en-US" sz="1400" dirty="0"/>
              <a:t> into the Bonnyville Sand and Bonnyville Unit 1 and Bonnyville Unit 2 have recently been completed (Utting, In Press). A summary of the nomenclature changes between Utting, 2021 and Utting (In Press.) is provided in Slide 11)</a:t>
            </a:r>
          </a:p>
        </p:txBody>
      </p:sp>
    </p:spTree>
    <p:extLst>
      <p:ext uri="{BB962C8B-B14F-4D97-AF65-F5344CB8AC3E}">
        <p14:creationId xmlns:p14="http://schemas.microsoft.com/office/powerpoint/2010/main" val="4134274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4C12D9D-711F-C749-10BF-85C644E4EB58}"/>
              </a:ext>
            </a:extLst>
          </p:cNvPr>
          <p:cNvSpPr>
            <a:spLocks noGrp="1"/>
          </p:cNvSpPr>
          <p:nvPr>
            <p:ph type="ftr" sz="quarter" idx="11"/>
          </p:nvPr>
        </p:nvSpPr>
        <p:spPr/>
        <p:txBody>
          <a:bodyPr/>
          <a:lstStyle/>
          <a:p>
            <a:fld id="{856B547A-BB72-4A26-BEF0-3D061EC73523}" type="slidenum">
              <a:rPr lang="en-CA" altLang="en-US" smtClean="0"/>
              <a:pPr/>
              <a:t>7</a:t>
            </a:fld>
            <a:endParaRPr lang="en-CA" altLang="en-US"/>
          </a:p>
        </p:txBody>
      </p:sp>
      <p:pic>
        <p:nvPicPr>
          <p:cNvPr id="5" name="Picture 4" descr="A picture containing map, text, diagram, atlas&#10;&#10;Description automatically generated">
            <a:extLst>
              <a:ext uri="{FF2B5EF4-FFF2-40B4-BE49-F238E27FC236}">
                <a16:creationId xmlns:a16="http://schemas.microsoft.com/office/drawing/2014/main" id="{66354F13-FE5A-8112-4D75-B67CE51059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77" t="8899" r="2166" b="370"/>
          <a:stretch/>
        </p:blipFill>
        <p:spPr>
          <a:xfrm>
            <a:off x="2455946" y="942927"/>
            <a:ext cx="4365329" cy="5466936"/>
          </a:xfrm>
          <a:prstGeom prst="rect">
            <a:avLst/>
          </a:prstGeom>
          <a:ln w="12700">
            <a:solidFill>
              <a:schemeClr val="tx1">
                <a:lumMod val="95000"/>
                <a:lumOff val="5000"/>
              </a:schemeClr>
            </a:solidFill>
          </a:ln>
        </p:spPr>
      </p:pic>
      <p:sp>
        <p:nvSpPr>
          <p:cNvPr id="6" name="TextBox 5">
            <a:extLst>
              <a:ext uri="{FF2B5EF4-FFF2-40B4-BE49-F238E27FC236}">
                <a16:creationId xmlns:a16="http://schemas.microsoft.com/office/drawing/2014/main" id="{FADF1D71-6E05-0FA6-00E3-94621316DEE5}"/>
              </a:ext>
            </a:extLst>
          </p:cNvPr>
          <p:cNvSpPr txBox="1"/>
          <p:nvPr/>
        </p:nvSpPr>
        <p:spPr>
          <a:xfrm>
            <a:off x="2481564" y="261982"/>
            <a:ext cx="6912768" cy="369332"/>
          </a:xfrm>
          <a:prstGeom prst="rect">
            <a:avLst/>
          </a:prstGeom>
          <a:noFill/>
        </p:spPr>
        <p:txBody>
          <a:bodyPr wrap="square" rtlCol="0">
            <a:spAutoFit/>
          </a:bodyPr>
          <a:lstStyle/>
          <a:p>
            <a:r>
              <a:rPr lang="en-US" b="1" u="sng" dirty="0"/>
              <a:t>Utting, 2021 SAOS </a:t>
            </a:r>
            <a:r>
              <a:rPr lang="en-US" b="1" u="sng" dirty="0" err="1"/>
              <a:t>Geobodies</a:t>
            </a:r>
            <a:r>
              <a:rPr lang="en-US" b="1" u="sng" dirty="0"/>
              <a:t> - Empress</a:t>
            </a:r>
            <a:endParaRPr lang="en-CA" b="1" u="sng" dirty="0"/>
          </a:p>
        </p:txBody>
      </p:sp>
    </p:spTree>
    <p:extLst>
      <p:ext uri="{BB962C8B-B14F-4D97-AF65-F5344CB8AC3E}">
        <p14:creationId xmlns:p14="http://schemas.microsoft.com/office/powerpoint/2010/main" val="1720013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0A5441-8D70-8C51-3EE1-FB0767E5F835}"/>
              </a:ext>
            </a:extLst>
          </p:cNvPr>
          <p:cNvSpPr>
            <a:spLocks noGrp="1"/>
          </p:cNvSpPr>
          <p:nvPr>
            <p:ph type="ftr" sz="quarter" idx="11"/>
          </p:nvPr>
        </p:nvSpPr>
        <p:spPr>
          <a:xfrm>
            <a:off x="3028950" y="6483351"/>
            <a:ext cx="3086100" cy="365125"/>
          </a:xfrm>
        </p:spPr>
        <p:txBody>
          <a:bodyPr/>
          <a:lstStyle/>
          <a:p>
            <a:fld id="{856B547A-BB72-4A26-BEF0-3D061EC73523}" type="slidenum">
              <a:rPr lang="en-CA" altLang="en-US" smtClean="0"/>
              <a:pPr/>
              <a:t>8</a:t>
            </a:fld>
            <a:endParaRPr lang="en-CA" altLang="en-US"/>
          </a:p>
        </p:txBody>
      </p:sp>
      <p:pic>
        <p:nvPicPr>
          <p:cNvPr id="4" name="Picture 3" descr="A picture containing text, map, diagram&#10;&#10;Description automatically generated">
            <a:extLst>
              <a:ext uri="{FF2B5EF4-FFF2-40B4-BE49-F238E27FC236}">
                <a16:creationId xmlns:a16="http://schemas.microsoft.com/office/drawing/2014/main" id="{DED4E83E-84D1-9D95-99CB-C4475F1901A4}"/>
              </a:ext>
            </a:extLst>
          </p:cNvPr>
          <p:cNvPicPr>
            <a:picLocks noChangeAspect="1"/>
          </p:cNvPicPr>
          <p:nvPr/>
        </p:nvPicPr>
        <p:blipFill rotWithShape="1">
          <a:blip r:embed="rId2">
            <a:extLst>
              <a:ext uri="{28A0092B-C50C-407E-A947-70E740481C1C}">
                <a14:useLocalDpi xmlns:a14="http://schemas.microsoft.com/office/drawing/2010/main" val="0"/>
              </a:ext>
            </a:extLst>
          </a:blip>
          <a:srcRect t="9789"/>
          <a:stretch/>
        </p:blipFill>
        <p:spPr>
          <a:xfrm>
            <a:off x="2082602" y="582202"/>
            <a:ext cx="5112568" cy="5968594"/>
          </a:xfrm>
          <a:prstGeom prst="rect">
            <a:avLst/>
          </a:prstGeom>
          <a:ln w="12700">
            <a:solidFill>
              <a:schemeClr val="tx1">
                <a:lumMod val="95000"/>
                <a:lumOff val="5000"/>
              </a:schemeClr>
            </a:solidFill>
          </a:ln>
        </p:spPr>
      </p:pic>
      <p:sp>
        <p:nvSpPr>
          <p:cNvPr id="5" name="TextBox 4">
            <a:extLst>
              <a:ext uri="{FF2B5EF4-FFF2-40B4-BE49-F238E27FC236}">
                <a16:creationId xmlns:a16="http://schemas.microsoft.com/office/drawing/2014/main" id="{97BFD6FA-968D-1135-F16E-FE25B8896432}"/>
              </a:ext>
            </a:extLst>
          </p:cNvPr>
          <p:cNvSpPr txBox="1"/>
          <p:nvPr/>
        </p:nvSpPr>
        <p:spPr>
          <a:xfrm>
            <a:off x="2658666" y="121718"/>
            <a:ext cx="6912768" cy="369332"/>
          </a:xfrm>
          <a:prstGeom prst="rect">
            <a:avLst/>
          </a:prstGeom>
          <a:noFill/>
        </p:spPr>
        <p:txBody>
          <a:bodyPr wrap="square" rtlCol="0">
            <a:spAutoFit/>
          </a:bodyPr>
          <a:lstStyle/>
          <a:p>
            <a:r>
              <a:rPr lang="en-US" b="1" u="sng" dirty="0"/>
              <a:t>Utting, 2021 SAOS </a:t>
            </a:r>
            <a:r>
              <a:rPr lang="en-US" b="1" u="sng" dirty="0" err="1"/>
              <a:t>Geobodies</a:t>
            </a:r>
            <a:r>
              <a:rPr lang="en-US" b="1" u="sng" dirty="0"/>
              <a:t> - Ethel</a:t>
            </a:r>
            <a:endParaRPr lang="en-CA" b="1" u="sng" dirty="0"/>
          </a:p>
        </p:txBody>
      </p:sp>
    </p:spTree>
    <p:extLst>
      <p:ext uri="{BB962C8B-B14F-4D97-AF65-F5344CB8AC3E}">
        <p14:creationId xmlns:p14="http://schemas.microsoft.com/office/powerpoint/2010/main" val="1677644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A7D1A6-AB2C-6B87-0D58-57BB230518B9}"/>
              </a:ext>
            </a:extLst>
          </p:cNvPr>
          <p:cNvSpPr>
            <a:spLocks noGrp="1"/>
          </p:cNvSpPr>
          <p:nvPr>
            <p:ph type="ftr" sz="quarter" idx="11"/>
          </p:nvPr>
        </p:nvSpPr>
        <p:spPr>
          <a:xfrm>
            <a:off x="3028950" y="6483351"/>
            <a:ext cx="3086100" cy="365125"/>
          </a:xfrm>
        </p:spPr>
        <p:txBody>
          <a:bodyPr/>
          <a:lstStyle/>
          <a:p>
            <a:fld id="{856B547A-BB72-4A26-BEF0-3D061EC73523}" type="slidenum">
              <a:rPr lang="en-CA" altLang="en-US" smtClean="0"/>
              <a:pPr/>
              <a:t>9</a:t>
            </a:fld>
            <a:endParaRPr lang="en-CA" altLang="en-US"/>
          </a:p>
        </p:txBody>
      </p:sp>
      <p:pic>
        <p:nvPicPr>
          <p:cNvPr id="4" name="Picture 3" descr="A picture containing map, text, diagram, atlas&#10;&#10;Description automatically generated">
            <a:extLst>
              <a:ext uri="{FF2B5EF4-FFF2-40B4-BE49-F238E27FC236}">
                <a16:creationId xmlns:a16="http://schemas.microsoft.com/office/drawing/2014/main" id="{1A6B3A1D-9A22-AE07-9E23-B6F44FC61BE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30" t="8613" r="1356"/>
          <a:stretch/>
        </p:blipFill>
        <p:spPr>
          <a:xfrm>
            <a:off x="1979712" y="612725"/>
            <a:ext cx="4896544" cy="5956772"/>
          </a:xfrm>
          <a:prstGeom prst="rect">
            <a:avLst/>
          </a:prstGeom>
          <a:ln>
            <a:solidFill>
              <a:schemeClr val="tx1"/>
            </a:solidFill>
          </a:ln>
        </p:spPr>
      </p:pic>
      <p:sp>
        <p:nvSpPr>
          <p:cNvPr id="5" name="TextBox 4">
            <a:extLst>
              <a:ext uri="{FF2B5EF4-FFF2-40B4-BE49-F238E27FC236}">
                <a16:creationId xmlns:a16="http://schemas.microsoft.com/office/drawing/2014/main" id="{7DF23DCB-204E-0DEA-E726-06CC5A3C2368}"/>
              </a:ext>
            </a:extLst>
          </p:cNvPr>
          <p:cNvSpPr txBox="1"/>
          <p:nvPr/>
        </p:nvSpPr>
        <p:spPr>
          <a:xfrm>
            <a:off x="2658666" y="171955"/>
            <a:ext cx="6912768" cy="369332"/>
          </a:xfrm>
          <a:prstGeom prst="rect">
            <a:avLst/>
          </a:prstGeom>
          <a:noFill/>
        </p:spPr>
        <p:txBody>
          <a:bodyPr wrap="square" rtlCol="0">
            <a:spAutoFit/>
          </a:bodyPr>
          <a:lstStyle/>
          <a:p>
            <a:r>
              <a:rPr lang="en-US" b="1" u="sng" dirty="0"/>
              <a:t>Utting, 2021 SAOS </a:t>
            </a:r>
            <a:r>
              <a:rPr lang="en-US" b="1" u="sng" dirty="0" err="1"/>
              <a:t>Geobodies</a:t>
            </a:r>
            <a:r>
              <a:rPr lang="en-US" b="1" u="sng" dirty="0"/>
              <a:t> - Muriel</a:t>
            </a:r>
            <a:endParaRPr lang="en-CA" b="1" u="sng" dirty="0"/>
          </a:p>
        </p:txBody>
      </p:sp>
    </p:spTree>
    <p:extLst>
      <p:ext uri="{BB962C8B-B14F-4D97-AF65-F5344CB8AC3E}">
        <p14:creationId xmlns:p14="http://schemas.microsoft.com/office/powerpoint/2010/main" val="163010082"/>
      </p:ext>
    </p:extLst>
  </p:cSld>
  <p:clrMapOvr>
    <a:masterClrMapping/>
  </p:clrMapOvr>
</p:sld>
</file>

<file path=ppt/theme/theme1.xml><?xml version="1.0" encoding="utf-8"?>
<a:theme xmlns:a="http://schemas.openxmlformats.org/drawingml/2006/main" name="AER_AGS_groundwater_March2016">
  <a:themeElements>
    <a:clrScheme name="AER_PowerPoint_Internal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ER_PowerPoint_Internal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ER_PowerPoint_Internal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ER_PowerPoint_Internal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ER_PowerPoint_Internal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ER_PowerPoint_Internal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ER_PowerPoint_Internal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ER_PowerPoint_Internal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ER_PowerPoint_Internal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ER_PowerPoint_Internal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ER_PowerPoint_Internal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ER_PowerPoint_Internal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ER_PowerPoint_Internal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ER_PowerPoint_Internal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9AAE9FA0-D4E4-4988-B334-5BA6B2A088DF}" vid="{C68C6E14-AD14-4C0D-95D4-4A5E776C45F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AER_AGS_groundwater_2022</Template>
  <TotalTime>17002</TotalTime>
  <Words>1700</Words>
  <Application>Microsoft Office PowerPoint</Application>
  <PresentationFormat>On-screen Show (4:3)</PresentationFormat>
  <Paragraphs>296</Paragraphs>
  <Slides>23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Calibri</vt:lpstr>
      <vt:lpstr>Arial Narrow</vt:lpstr>
      <vt:lpstr>Calibri Light</vt:lpstr>
      <vt:lpstr>AER_AGS_groundwater_March2016</vt:lpstr>
      <vt:lpstr>Office Theme</vt:lpstr>
      <vt:lpstr>PowerPoint Presentation</vt:lpstr>
      <vt:lpstr>Neogene - Quaternary Water Level Data 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Jordan Brinsky</dc:creator>
  <cp:lastModifiedBy>Jordan Brinsky</cp:lastModifiedBy>
  <cp:revision>10</cp:revision>
  <dcterms:created xsi:type="dcterms:W3CDTF">2022-12-13T01:07:18Z</dcterms:created>
  <dcterms:modified xsi:type="dcterms:W3CDTF">2023-07-19T18:54:17Z</dcterms:modified>
</cp:coreProperties>
</file>